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notesSlides/notesSlide36.xml" ContentType="application/vnd.openxmlformats-officedocument.presentationml.notesSlide+xml"/>
  <Override PartName="/ppt/charts/chart2.xml" ContentType="application/vnd.openxmlformats-officedocument.drawingml.chart+xml"/>
  <Override PartName="/ppt/notesSlides/notesSlide37.xml" ContentType="application/vnd.openxmlformats-officedocument.presentationml.notesSlide+xml"/>
  <Override PartName="/ppt/charts/chart3.xml" ContentType="application/vnd.openxmlformats-officedocument.drawingml.chart+xml"/>
  <Override PartName="/ppt/notesSlides/notesSlide38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charts/chart6.xml" ContentType="application/vnd.openxmlformats-officedocument.drawingml.chart+xml"/>
  <Override PartName="/ppt/notesSlides/notesSlide82.xml" ContentType="application/vnd.openxmlformats-officedocument.presentationml.notesSlide+xml"/>
  <Override PartName="/ppt/charts/chart7.xml" ContentType="application/vnd.openxmlformats-officedocument.drawingml.chart+xml"/>
  <Override PartName="/ppt/notesSlides/notesSlide83.xml" ContentType="application/vnd.openxmlformats-officedocument.presentationml.notesSlide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2" r:id="rId1"/>
  </p:sldMasterIdLst>
  <p:notesMasterIdLst>
    <p:notesMasterId r:id="rId144"/>
  </p:notesMasterIdLst>
  <p:handoutMasterIdLst>
    <p:handoutMasterId r:id="rId145"/>
  </p:handoutMasterIdLst>
  <p:sldIdLst>
    <p:sldId id="256" r:id="rId2"/>
    <p:sldId id="579" r:id="rId3"/>
    <p:sldId id="580" r:id="rId4"/>
    <p:sldId id="587" r:id="rId5"/>
    <p:sldId id="582" r:id="rId6"/>
    <p:sldId id="583" r:id="rId7"/>
    <p:sldId id="584" r:id="rId8"/>
    <p:sldId id="588" r:id="rId9"/>
    <p:sldId id="589" r:id="rId10"/>
    <p:sldId id="593" r:id="rId11"/>
    <p:sldId id="590" r:id="rId12"/>
    <p:sldId id="591" r:id="rId13"/>
    <p:sldId id="612" r:id="rId14"/>
    <p:sldId id="592" r:id="rId15"/>
    <p:sldId id="594" r:id="rId16"/>
    <p:sldId id="595" r:id="rId17"/>
    <p:sldId id="596" r:id="rId18"/>
    <p:sldId id="597" r:id="rId19"/>
    <p:sldId id="598" r:id="rId20"/>
    <p:sldId id="600" r:id="rId21"/>
    <p:sldId id="601" r:id="rId22"/>
    <p:sldId id="602" r:id="rId23"/>
    <p:sldId id="603" r:id="rId24"/>
    <p:sldId id="604" r:id="rId25"/>
    <p:sldId id="605" r:id="rId26"/>
    <p:sldId id="606" r:id="rId27"/>
    <p:sldId id="607" r:id="rId28"/>
    <p:sldId id="608" r:id="rId29"/>
    <p:sldId id="609" r:id="rId30"/>
    <p:sldId id="610" r:id="rId31"/>
    <p:sldId id="611" r:id="rId32"/>
    <p:sldId id="586" r:id="rId33"/>
    <p:sldId id="585" r:id="rId34"/>
    <p:sldId id="536" r:id="rId35"/>
    <p:sldId id="413" r:id="rId36"/>
    <p:sldId id="417" r:id="rId37"/>
    <p:sldId id="432" r:id="rId38"/>
    <p:sldId id="436" r:id="rId39"/>
    <p:sldId id="418" r:id="rId40"/>
    <p:sldId id="445" r:id="rId41"/>
    <p:sldId id="441" r:id="rId42"/>
    <p:sldId id="446" r:id="rId43"/>
    <p:sldId id="442" r:id="rId44"/>
    <p:sldId id="443" r:id="rId45"/>
    <p:sldId id="444" r:id="rId46"/>
    <p:sldId id="423" r:id="rId47"/>
    <p:sldId id="447" r:id="rId48"/>
    <p:sldId id="448" r:id="rId49"/>
    <p:sldId id="449" r:id="rId50"/>
    <p:sldId id="450" r:id="rId51"/>
    <p:sldId id="456" r:id="rId52"/>
    <p:sldId id="457" r:id="rId53"/>
    <p:sldId id="466" r:id="rId54"/>
    <p:sldId id="470" r:id="rId55"/>
    <p:sldId id="475" r:id="rId56"/>
    <p:sldId id="476" r:id="rId57"/>
    <p:sldId id="477" r:id="rId58"/>
    <p:sldId id="479" r:id="rId59"/>
    <p:sldId id="480" r:id="rId60"/>
    <p:sldId id="545" r:id="rId61"/>
    <p:sldId id="546" r:id="rId62"/>
    <p:sldId id="424" r:id="rId63"/>
    <p:sldId id="481" r:id="rId64"/>
    <p:sldId id="486" r:id="rId65"/>
    <p:sldId id="487" r:id="rId66"/>
    <p:sldId id="542" r:id="rId67"/>
    <p:sldId id="489" r:id="rId68"/>
    <p:sldId id="491" r:id="rId69"/>
    <p:sldId id="492" r:id="rId70"/>
    <p:sldId id="422" r:id="rId71"/>
    <p:sldId id="421" r:id="rId72"/>
    <p:sldId id="497" r:id="rId73"/>
    <p:sldId id="498" r:id="rId74"/>
    <p:sldId id="500" r:id="rId75"/>
    <p:sldId id="501" r:id="rId76"/>
    <p:sldId id="505" r:id="rId77"/>
    <p:sldId id="506" r:id="rId78"/>
    <p:sldId id="511" r:id="rId79"/>
    <p:sldId id="512" r:id="rId80"/>
    <p:sldId id="513" r:id="rId81"/>
    <p:sldId id="514" r:id="rId82"/>
    <p:sldId id="425" r:id="rId83"/>
    <p:sldId id="515" r:id="rId84"/>
    <p:sldId id="516" r:id="rId85"/>
    <p:sldId id="517" r:id="rId86"/>
    <p:sldId id="426" r:id="rId87"/>
    <p:sldId id="427" r:id="rId88"/>
    <p:sldId id="518" r:id="rId89"/>
    <p:sldId id="519" r:id="rId90"/>
    <p:sldId id="520" r:id="rId91"/>
    <p:sldId id="428" r:id="rId92"/>
    <p:sldId id="521" r:id="rId93"/>
    <p:sldId id="309" r:id="rId94"/>
    <p:sldId id="334" r:id="rId95"/>
    <p:sldId id="563" r:id="rId96"/>
    <p:sldId id="531" r:id="rId97"/>
    <p:sldId id="532" r:id="rId98"/>
    <p:sldId id="560" r:id="rId99"/>
    <p:sldId id="530" r:id="rId100"/>
    <p:sldId id="566" r:id="rId101"/>
    <p:sldId id="567" r:id="rId102"/>
    <p:sldId id="568" r:id="rId103"/>
    <p:sldId id="569" r:id="rId104"/>
    <p:sldId id="523" r:id="rId105"/>
    <p:sldId id="524" r:id="rId106"/>
    <p:sldId id="525" r:id="rId107"/>
    <p:sldId id="562" r:id="rId108"/>
    <p:sldId id="528" r:id="rId109"/>
    <p:sldId id="561" r:id="rId110"/>
    <p:sldId id="526" r:id="rId111"/>
    <p:sldId id="460" r:id="rId112"/>
    <p:sldId id="461" r:id="rId113"/>
    <p:sldId id="462" r:id="rId114"/>
    <p:sldId id="463" r:id="rId115"/>
    <p:sldId id="464" r:id="rId116"/>
    <p:sldId id="465" r:id="rId117"/>
    <p:sldId id="527" r:id="rId118"/>
    <p:sldId id="308" r:id="rId119"/>
    <p:sldId id="572" r:id="rId120"/>
    <p:sldId id="573" r:id="rId121"/>
    <p:sldId id="574" r:id="rId122"/>
    <p:sldId id="575" r:id="rId123"/>
    <p:sldId id="312" r:id="rId124"/>
    <p:sldId id="529" r:id="rId125"/>
    <p:sldId id="570" r:id="rId126"/>
    <p:sldId id="571" r:id="rId127"/>
    <p:sldId id="576" r:id="rId128"/>
    <p:sldId id="577" r:id="rId129"/>
    <p:sldId id="559" r:id="rId130"/>
    <p:sldId id="547" r:id="rId131"/>
    <p:sldId id="548" r:id="rId132"/>
    <p:sldId id="549" r:id="rId133"/>
    <p:sldId id="550" r:id="rId134"/>
    <p:sldId id="551" r:id="rId135"/>
    <p:sldId id="552" r:id="rId136"/>
    <p:sldId id="557" r:id="rId137"/>
    <p:sldId id="558" r:id="rId138"/>
    <p:sldId id="553" r:id="rId139"/>
    <p:sldId id="554" r:id="rId140"/>
    <p:sldId id="555" r:id="rId141"/>
    <p:sldId id="556" r:id="rId142"/>
    <p:sldId id="578" r:id="rId1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78516" autoAdjust="0"/>
  </p:normalViewPr>
  <p:slideViewPr>
    <p:cSldViewPr snapToGrid="0" snapToObjects="1">
      <p:cViewPr varScale="1">
        <p:scale>
          <a:sx n="86" d="100"/>
          <a:sy n="86" d="100"/>
        </p:scale>
        <p:origin x="-229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9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notesMaster" Target="notesMasters/notesMaster1.xml"/><Relationship Id="rId145" Type="http://schemas.openxmlformats.org/officeDocument/2006/relationships/handoutMaster" Target="handoutMasters/handoutMaster1.xml"/><Relationship Id="rId146" Type="http://schemas.openxmlformats.org/officeDocument/2006/relationships/printerSettings" Target="printerSettings/printerSettings1.bin"/><Relationship Id="rId147" Type="http://schemas.openxmlformats.org/officeDocument/2006/relationships/presProps" Target="presProps.xml"/><Relationship Id="rId148" Type="http://schemas.openxmlformats.org/officeDocument/2006/relationships/viewProps" Target="viewProps.xml"/><Relationship Id="rId14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1046424"/>
        <c:axId val="2111024776"/>
      </c:barChart>
      <c:catAx>
        <c:axId val="211104642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100"/>
            </a:pPr>
            <a:endParaRPr lang="en-US"/>
          </a:p>
        </c:txPr>
        <c:crossAx val="2111024776"/>
        <c:crosses val="autoZero"/>
        <c:auto val="1"/>
        <c:lblAlgn val="ctr"/>
        <c:lblOffset val="100"/>
        <c:noMultiLvlLbl val="0"/>
      </c:catAx>
      <c:valAx>
        <c:axId val="21110247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1046424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21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0962104"/>
        <c:axId val="2110941224"/>
      </c:barChart>
      <c:catAx>
        <c:axId val="211096210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100"/>
            </a:pPr>
            <a:endParaRPr lang="en-US"/>
          </a:p>
        </c:txPr>
        <c:crossAx val="2110941224"/>
        <c:crosses val="autoZero"/>
        <c:auto val="1"/>
        <c:lblAlgn val="ctr"/>
        <c:lblOffset val="100"/>
        <c:noMultiLvlLbl val="0"/>
      </c:catAx>
      <c:valAx>
        <c:axId val="21109412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0962104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21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55.13</c:v>
                </c:pt>
                <c:pt idx="1">
                  <c:v>64.31</c:v>
                </c:pt>
                <c:pt idx="2">
                  <c:v>22.23263287117283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35.84</c:v>
                </c:pt>
                <c:pt idx="1">
                  <c:v>27.26</c:v>
                </c:pt>
                <c:pt idx="2">
                  <c:v>65.267366724095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9.03</c:v>
                </c:pt>
                <c:pt idx="1">
                  <c:v>8.43</c:v>
                </c:pt>
                <c:pt idx="2">
                  <c:v>12.50000040473201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0896376"/>
        <c:axId val="2110877400"/>
      </c:barChart>
      <c:catAx>
        <c:axId val="2110896376"/>
        <c:scaling>
          <c:orientation val="minMax"/>
        </c:scaling>
        <c:delete val="0"/>
        <c:axPos val="b"/>
        <c:majorTickMark val="out"/>
        <c:minorTickMark val="none"/>
        <c:tickLblPos val="nextTo"/>
        <c:crossAx val="2110877400"/>
        <c:crosses val="autoZero"/>
        <c:auto val="1"/>
        <c:lblAlgn val="ctr"/>
        <c:lblOffset val="100"/>
        <c:noMultiLvlLbl val="0"/>
      </c:catAx>
      <c:valAx>
        <c:axId val="21108774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08963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67148950131234"/>
          <c:y val="0.407045767716535"/>
          <c:w val="0.232851049868766"/>
          <c:h val="0.26403346456692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0.2218</c:v>
                </c:pt>
                <c:pt idx="1">
                  <c:v>0.5855</c:v>
                </c:pt>
                <c:pt idx="2">
                  <c:v>0.1927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Signaling overhead</a:t>
            </a:r>
            <a:endParaRPr lang="en-US" dirty="0"/>
          </a:p>
        </c:rich>
      </c:tx>
      <c:layout>
        <c:manualLayout>
          <c:xMode val="edge"/>
          <c:yMode val="edge"/>
          <c:x val="0.085030078801517"/>
          <c:y val="0.078125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0.1487</c:v>
                </c:pt>
                <c:pt idx="1">
                  <c:v>0.5803</c:v>
                </c:pt>
                <c:pt idx="2">
                  <c:v>0.271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53882205233603"/>
          <c:y val="0.342005287416197"/>
          <c:w val="0.324275284425602"/>
          <c:h val="0.349067260475371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4034392"/>
        <c:axId val="2114037368"/>
      </c:barChart>
      <c:catAx>
        <c:axId val="211403439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4037368"/>
        <c:crosses val="autoZero"/>
        <c:auto val="1"/>
        <c:lblAlgn val="ctr"/>
        <c:lblOffset val="100"/>
        <c:tickLblSkip val="1"/>
        <c:noMultiLvlLbl val="0"/>
      </c:catAx>
      <c:valAx>
        <c:axId val="211403736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40343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397512"/>
        <c:axId val="2115400488"/>
      </c:barChart>
      <c:catAx>
        <c:axId val="211539751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400488"/>
        <c:crosses val="autoZero"/>
        <c:auto val="1"/>
        <c:lblAlgn val="ctr"/>
        <c:lblOffset val="100"/>
        <c:tickLblSkip val="1"/>
        <c:noMultiLvlLbl val="0"/>
      </c:catAx>
      <c:valAx>
        <c:axId val="211540048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3975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498776"/>
        <c:axId val="2115501752"/>
      </c:barChart>
      <c:catAx>
        <c:axId val="2115498776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501752"/>
        <c:crosses val="autoZero"/>
        <c:auto val="1"/>
        <c:lblAlgn val="ctr"/>
        <c:lblOffset val="100"/>
        <c:tickLblSkip val="1"/>
        <c:noMultiLvlLbl val="0"/>
      </c:catAx>
      <c:valAx>
        <c:axId val="211550175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4987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4E38C-7B6A-0641-8EED-37E153B51175}" type="datetime1">
              <a:rPr lang="en-US" smtClean="0"/>
              <a:t>4/16/13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64222-BB0B-7E44-A473-E5CED785E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47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F2882-FFB3-6341-A0F1-B1105F8E439A}" type="datetime1">
              <a:rPr lang="en-US" smtClean="0"/>
              <a:t>4/16/13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C1E7F-2EBE-8C44-BCC6-B9D1BC8EB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62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48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RTT, LTE and WiFi have similar median</a:t>
            </a:r>
            <a:r>
              <a:rPr lang="en-US" baseline="0" dirty="0" smtClean="0"/>
              <a:t> value of 70ms, </a:t>
            </a:r>
          </a:p>
          <a:p>
            <a:r>
              <a:rPr lang="en-US" baseline="0" dirty="0" smtClean="0"/>
              <a:t>WiMAX and 3G networks have higher RTTs, and the median value is between 100ms and 200ms.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knowledge from the LTE</a:t>
            </a:r>
            <a:r>
              <a:rPr lang="en-US" baseline="0" dirty="0" smtClean="0"/>
              <a:t> specs </a:t>
            </a:r>
            <a:r>
              <a:rPr lang="en-US" dirty="0" smtClean="0"/>
              <a:t>and our local</a:t>
            </a:r>
            <a:r>
              <a:rPr lang="en-US" baseline="0" dirty="0" smtClean="0"/>
              <a:t> experiments, </a:t>
            </a:r>
          </a:p>
          <a:p>
            <a:r>
              <a:rPr lang="en-US" baseline="0" dirty="0" smtClean="0"/>
              <a:t>we illustrate the LTE state machine and state transition procedures in this slide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two RRC states in LTE network, RRC_CONNECTED and RRC_IDLE.</a:t>
            </a:r>
          </a:p>
          <a:p>
            <a:r>
              <a:rPr lang="en-US" baseline="0" dirty="0" smtClean="0"/>
              <a:t>Distinct states determine very different UE power consumption.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RRC_IDLE</a:t>
            </a:r>
            <a:r>
              <a:rPr lang="en-US" baseline="0" dirty="0" smtClean="0"/>
              <a:t> state, there is no radio resource allocated and UE can’t receive/send any data.</a:t>
            </a:r>
          </a:p>
          <a:p>
            <a:r>
              <a:rPr lang="en-US" baseline="0" dirty="0" smtClean="0"/>
              <a:t>UE is consuming very low average power at this state in the network interface, for example 11mW in our test device.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any data transfer activity, there would be a state promotion from RRC_IDLE to a high power state: RRC_CONNECTED, and the measured promotion delay is 260ms in our test device, much smaller than that for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the RRC_CONNECTED state, radio resource is allocated to a UE.</a:t>
            </a:r>
          </a:p>
          <a:p>
            <a:r>
              <a:rPr lang="en-US" baseline="0" dirty="0" smtClean="0"/>
              <a:t>And the instant power level for UE is high, depending on data rate, it ranges from 1000mW to up to more than 3000mW when transmitting data at full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no data activity for some time, a timer would expire and it triggers the demotion from RRC_CONNECTED to RRC_IDLE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we will discuss</a:t>
            </a:r>
            <a:r>
              <a:rPr lang="en-US" baseline="0" dirty="0" smtClean="0"/>
              <a:t> the state transitions in LTE in more details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Initially, UE is in RRC_IDLE model, with no network resource allocated from the network.</a:t>
            </a:r>
          </a:p>
          <a:p>
            <a:r>
              <a:rPr lang="en-US" baseline="0" dirty="0" smtClean="0"/>
              <a:t>When there is a packet to be sent or received, a state promotion from RRC_IDLE to RRC_CONNECTED would be triggered.</a:t>
            </a:r>
          </a:p>
          <a:p>
            <a:r>
              <a:rPr lang="en-US" baseline="0" dirty="0" smtClean="0"/>
              <a:t>A timer called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reset at this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is the inactivity tail timer in LTE network, which controls how long UE stays in RRC_CONNECTED state after being 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RRC_CONNECTED</a:t>
            </a:r>
            <a:r>
              <a:rPr lang="en-US" baseline="0" dirty="0" smtClean="0"/>
              <a:t> state, </a:t>
            </a:r>
            <a:r>
              <a:rPr lang="en-US" dirty="0" smtClean="0"/>
              <a:t>after</a:t>
            </a:r>
            <a:r>
              <a:rPr lang="en-US" baseline="0" dirty="0" smtClean="0"/>
              <a:t> sending/receiving a packet, UE does not immediately go to RRC_IDLE.</a:t>
            </a:r>
          </a:p>
          <a:p>
            <a:r>
              <a:rPr lang="en-US" baseline="0" dirty="0" smtClean="0"/>
              <a:t>Instead, UE keeps in RRC_CONNECTED state for some extra time. This extra time is called the tail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controls how long the tail time is.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expires and UE demote to RRC_IDLE.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Ttail</a:t>
            </a:r>
            <a:r>
              <a:rPr lang="en-US" dirty="0" smtClean="0"/>
              <a:t> is a very important parameter for both 3G</a:t>
            </a:r>
            <a:r>
              <a:rPr lang="en-US" baseline="0" dirty="0" smtClean="0"/>
              <a:t> and 4G networks.</a:t>
            </a:r>
          </a:p>
          <a:p>
            <a:r>
              <a:rPr lang="en-US" baseline="0" dirty="0" smtClean="0"/>
              <a:t>It incurs tradeoffs between UE energy consumption, signaling overhead in the network quantified by the # of state transitions here</a:t>
            </a:r>
          </a:p>
          <a:p>
            <a:r>
              <a:rPr lang="en-US" baseline="0" dirty="0" smtClean="0"/>
              <a:t>, and responsiveness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long value, UE consumes more energy, with smaller # of state transitions and fast responsiveness since UE spends more time in the RRC_CONNECTED state and there is less promotion delays.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short value, UE consumes less energy, incurring larger number of state transitions and more promotions delays</a:t>
            </a:r>
          </a:p>
          <a:p>
            <a:r>
              <a:rPr lang="en-US" baseline="0" dirty="0" smtClean="0"/>
              <a:t>Later in this talk, we will explore in more details the impact of setting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for LTE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73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figure shows the </a:t>
            </a:r>
            <a:r>
              <a:rPr lang="en-US" baseline="0" dirty="0" smtClean="0"/>
              <a:t>measured power trace of first uploading some data and then stays idle.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time t1, when there is data to send, state promotion takes place and the power level jumps from very low to very high.</a:t>
            </a:r>
          </a:p>
          <a:p>
            <a:r>
              <a:rPr lang="en-US" baseline="0" dirty="0" smtClean="0"/>
              <a:t>At time t2, data transmission starts and then depending on the instant data rate, the power level fluctuates.</a:t>
            </a:r>
          </a:p>
          <a:p>
            <a:r>
              <a:rPr lang="en-US" baseline="0" dirty="0" smtClean="0"/>
              <a:t>At time t3, data transmission finished and the tail timer is started.</a:t>
            </a:r>
          </a:p>
          <a:p>
            <a:r>
              <a:rPr lang="en-US" baseline="0" dirty="0" smtClean="0"/>
              <a:t>UE keeps in a high-power state until 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33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notice that in the RRC_CONNECTED tail, for any DRX cycle,</a:t>
            </a:r>
            <a:r>
              <a:rPr lang="en-US" baseline="0" dirty="0" smtClean="0"/>
              <a:t> the power level of the off duration is 1060mW.</a:t>
            </a:r>
          </a:p>
          <a:p>
            <a:r>
              <a:rPr lang="en-US" baseline="0" dirty="0" smtClean="0"/>
              <a:t>And the tail timer is measured to be 11.6seconds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compare the instant tail power level of the</a:t>
            </a:r>
            <a:r>
              <a:rPr lang="en-US" baseline="0" dirty="0" smtClean="0"/>
              <a:t> three network types, since tail energy is the main source of wasted energy.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WiFi appears to be the least power consuming, only 120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3G tail has a high power level of 800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LTE has the even higher power level in RRC_CONNECTED mode, 1080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Considering that LTE tail timer is even longer than that for 3G in our measured network, more energy is wasted in the tail for LTE than 3G in that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35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(12/18/12 10:42) -----</a:t>
            </a:r>
          </a:p>
          <a:p>
            <a:r>
              <a:rPr lang="en-US"/>
              <a:t>emphasize contributions</a:t>
            </a:r>
          </a:p>
          <a:p>
            <a:endParaRPr lang="en-US"/>
          </a:p>
          <a:p>
            <a:r>
              <a:rPr lang="en-US"/>
              <a:t>extract results to be aaa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288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power.</a:t>
            </a:r>
          </a:p>
          <a:p>
            <a:r>
              <a:rPr lang="en-US" baseline="0" dirty="0" smtClean="0"/>
              <a:t>It’s simple yet validated to be effective and accurate, with the error rate for the predicted energy usage of real applications to be &lt; 6%</a:t>
            </a:r>
            <a:r>
              <a:rPr lang="en-US" baseline="0" dirty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power.</a:t>
            </a:r>
          </a:p>
          <a:p>
            <a:r>
              <a:rPr lang="en-US" baseline="0" dirty="0" smtClean="0"/>
              <a:t>It’s simple yet validated to be effective and accurate, with the error rate for the predicted energy usage of real applications to be &lt; 6%</a:t>
            </a:r>
            <a:r>
              <a:rPr lang="en-US" baseline="0" dirty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table, we compare the energy per bit for the three networks in the downloading bulk data with different sizes.</a:t>
            </a:r>
          </a:p>
          <a:p>
            <a:r>
              <a:rPr lang="en-US" baseline="0" dirty="0" smtClean="0"/>
              <a:t>For a small download of 10KB, LTE and 3G is clearly much more power consuming than WiFi, with LTE as 170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</a:t>
            </a:r>
          </a:p>
          <a:p>
            <a:r>
              <a:rPr lang="en-US" baseline="0" dirty="0" smtClean="0"/>
              <a:t>However, when we download a large file of 10MB LTE’s high throughput compensates for the promotion energy and tail energy.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energy per bit for LTE in this scenario is 0.3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/bit, which is comparable to </a:t>
            </a:r>
            <a:r>
              <a:rPr lang="en-US" baseline="0" dirty="0" err="1" smtClean="0"/>
              <a:t>WiFi’s</a:t>
            </a:r>
            <a:r>
              <a:rPr lang="en-US" baseline="0" dirty="0" smtClean="0"/>
              <a:t>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 While for 3G, it is much worse, with 4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 high</a:t>
            </a:r>
            <a:r>
              <a:rPr lang="en-US" baseline="0" dirty="0" smtClean="0"/>
              <a:t> level observation for LTE network is that</a:t>
            </a:r>
          </a:p>
          <a:p>
            <a:r>
              <a:rPr lang="en-US" baseline="0" dirty="0" smtClean="0"/>
              <a:t>It wastes energy for small data transfers, </a:t>
            </a:r>
          </a:p>
          <a:p>
            <a:r>
              <a:rPr lang="en-US" baseline="0" dirty="0" smtClean="0"/>
              <a:t>But could become energy efficient for large data transfer.</a:t>
            </a:r>
          </a:p>
          <a:p>
            <a:r>
              <a:rPr lang="en-US" baseline="0" dirty="0" smtClean="0"/>
              <a:t>For large data transfers, LTE has comparable energy efficiency compared with WiFi.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future break</a:t>
            </a:r>
            <a:r>
              <a:rPr lang="en-US" baseline="0" dirty="0" smtClean="0"/>
              <a:t> down the energy usage into 4 components:</a:t>
            </a:r>
          </a:p>
          <a:p>
            <a:r>
              <a:rPr lang="en-US" baseline="0" dirty="0" smtClean="0"/>
              <a:t>Promotion energy, data transfer energy, tail energy and idle energy.</a:t>
            </a:r>
          </a:p>
          <a:p>
            <a:r>
              <a:rPr lang="en-US" baseline="0" dirty="0" smtClean="0"/>
              <a:t>We observe that tail energy takes up to 48% of the total energy for 3G and LTE network, while this problem does not exist in WiFi.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</a:t>
            </a:r>
            <a:r>
              <a:rPr lang="en-US" sz="1200" b="1" dirty="0" smtClean="0"/>
              <a:t>tail problem</a:t>
            </a:r>
            <a:r>
              <a:rPr lang="en-US" sz="1200" dirty="0" smtClean="0"/>
              <a:t> is still the key factor for LTE high energy consumption, similar to 3G networks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(factors controlled network content server client VS. factors break down : + server delay)</a:t>
            </a:r>
          </a:p>
          <a:p>
            <a:endParaRPr lang="en-US" dirty="0" smtClean="0"/>
          </a:p>
          <a:p>
            <a:r>
              <a:rPr lang="en-US" dirty="0" smtClean="0"/>
              <a:t>Hard to quantitatively measure and break down web performance</a:t>
            </a:r>
          </a:p>
          <a:p>
            <a:pPr lvl="1"/>
            <a:r>
              <a:rPr lang="en-US" dirty="0" smtClean="0"/>
              <a:t>How to identify when a web page finishes loading?</a:t>
            </a:r>
          </a:p>
          <a:p>
            <a:pPr lvl="1"/>
            <a:r>
              <a:rPr lang="en-US" dirty="0" smtClean="0"/>
              <a:t>Server client configuration</a:t>
            </a:r>
          </a:p>
          <a:p>
            <a:pPr lvl="1"/>
            <a:r>
              <a:rPr lang="en-US" dirty="0" err="1" smtClean="0"/>
              <a:t>Dns</a:t>
            </a:r>
            <a:r>
              <a:rPr lang="en-US" dirty="0" smtClean="0"/>
              <a:t> handshake idle server processing </a:t>
            </a:r>
            <a:r>
              <a:rPr lang="en-US" dirty="0" err="1" smtClean="0"/>
              <a:t>deley</a:t>
            </a:r>
            <a:endParaRPr lang="en-US" dirty="0" smtClean="0"/>
          </a:p>
          <a:p>
            <a:pPr lvl="1"/>
            <a:r>
              <a:rPr lang="en-US" dirty="0" smtClean="0"/>
              <a:t>Parallel TCP flows and concurrent HTML parsing and JavaScript execution</a:t>
            </a:r>
          </a:p>
          <a:p>
            <a:endParaRPr lang="en-US" sz="2270" dirty="0" smtClean="0"/>
          </a:p>
          <a:p>
            <a:endParaRPr lang="en-US" dirty="0" smtClean="0"/>
          </a:p>
          <a:p>
            <a:r>
              <a:rPr lang="en-US" dirty="0" smtClean="0"/>
              <a:t>How is this different</a:t>
            </a:r>
            <a:r>
              <a:rPr lang="en-US" baseline="0" dirty="0" smtClean="0"/>
              <a:t> from desktop web browsing</a:t>
            </a:r>
            <a:endParaRPr lang="en-US" dirty="0" smtClean="0"/>
          </a:p>
          <a:p>
            <a:r>
              <a:rPr lang="en-US" dirty="0" smtClean="0"/>
              <a:t>Talk about</a:t>
            </a:r>
            <a:r>
              <a:rPr lang="en-US" baseline="0" dirty="0" smtClean="0"/>
              <a:t> different components in smartphone web browsing.</a:t>
            </a:r>
          </a:p>
          <a:p>
            <a:r>
              <a:rPr lang="en-US" baseline="0" dirty="0" smtClean="0"/>
              <a:t>Emphasis the difficulty and importance of break down analysis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Bring out what we are doing later:</a:t>
            </a:r>
          </a:p>
          <a:p>
            <a:r>
              <a:rPr lang="en-US" baseline="0" dirty="0" smtClean="0"/>
              <a:t>1 Measure 3G network performance</a:t>
            </a:r>
          </a:p>
          <a:p>
            <a:r>
              <a:rPr lang="en-US" baseline="0" dirty="0" smtClean="0"/>
              <a:t>2 Study different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revisited the</a:t>
            </a:r>
            <a:r>
              <a:rPr lang="en-US" baseline="0" dirty="0" smtClean="0"/>
              <a:t> smartphone processing capability analysis that we carried out in 2009.</a:t>
            </a:r>
          </a:p>
          <a:p>
            <a:r>
              <a:rPr lang="en-US" baseline="0" dirty="0" smtClean="0"/>
              <a:t>To understand the smartphone’s processing capability, we use JavaScript execution speed as a representative metric.</a:t>
            </a:r>
          </a:p>
          <a:p>
            <a:r>
              <a:rPr lang="en-US" baseline="0" dirty="0" smtClean="0"/>
              <a:t>The JavaScript benchmark suite we used is the same in 2009 and 2011.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2009, we found that the execution speed for smartphone browsers could be up to 20∼80 times slower than desktop browsers.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2009 to 201,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there is a 20 – 50 times speed up for smartphone browsers.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gap between smartphones and computers has dropped to 5 ∼ 20 times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2011.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37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US only data? Fair comparisons?</a:t>
            </a:r>
          </a:p>
          <a:p>
            <a:endParaRPr lang="en-US" dirty="0" smtClean="0"/>
          </a:p>
          <a:p>
            <a:r>
              <a:rPr lang="en-US" dirty="0" smtClean="0"/>
              <a:t>3GTest</a:t>
            </a:r>
            <a:r>
              <a:rPr lang="en-US" baseline="0" dirty="0" smtClean="0"/>
              <a:t> is used for measuring the previous metrics globally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Take about what 3GTest app is like (client-server communication)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Cross-platform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Deployment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 observations</a:t>
            </a:r>
          </a:p>
          <a:p>
            <a:endParaRPr lang="en-US" dirty="0" smtClean="0"/>
          </a:p>
          <a:p>
            <a:r>
              <a:rPr lang="en-US" dirty="0" smtClean="0"/>
              <a:t>Video player on </a:t>
            </a:r>
            <a:r>
              <a:rPr lang="en-US" dirty="0" err="1" smtClean="0"/>
              <a:t>Gphone</a:t>
            </a:r>
            <a:r>
              <a:rPr lang="en-US" baseline="0" dirty="0" smtClean="0"/>
              <a:t> and iPhone (for example)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67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studied 5 web-based application in our test device and </a:t>
            </a:r>
          </a:p>
          <a:p>
            <a:r>
              <a:rPr lang="en-US" baseline="0" dirty="0" smtClean="0"/>
              <a:t>here lists the most important lessons we learnt.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LTE has comparable loading time with WiFi for these applications, and 3G’s loading time is longer, as expected.</a:t>
            </a:r>
          </a:p>
          <a:p>
            <a:endParaRPr lang="en-US" baseline="0" dirty="0" smtClean="0"/>
          </a:p>
          <a:p>
            <a:r>
              <a:rPr lang="en-US" dirty="0" smtClean="0"/>
              <a:t>Second, we monitor the CPU usage,</a:t>
            </a:r>
            <a:r>
              <a:rPr lang="en-US" baseline="0" dirty="0" smtClean="0"/>
              <a:t> during the loading of these applications, in LTE and WiFi networks, the average CPU usage is between 80% to 90%.</a:t>
            </a:r>
          </a:p>
          <a:p>
            <a:r>
              <a:rPr lang="en-US" baseline="0" dirty="0" smtClean="0"/>
              <a:t>This indicates that the network is less of a performance bottleneck, and the UE processing is the bottleneck, even though smartphone processing speed has significantly improved.</a:t>
            </a:r>
          </a:p>
          <a:p>
            <a:r>
              <a:rPr lang="en-US" baseline="0" dirty="0" smtClean="0"/>
              <a:t>For 3G, the CPU usage is about 35% to 70%, indicating that network is more of a bottleneck.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terms of the total energy consumed in loading these applications, LTE consumers more energy than 3G, and the two are much more energy consuming than WiFi.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these lesson implies that, when designing smartphone applications that include network activities,</a:t>
            </a:r>
          </a:p>
          <a:p>
            <a:r>
              <a:rPr lang="en-US" baseline="0" dirty="0" smtClean="0"/>
              <a:t>The guideline is that, for LTE network, since it provides a very high network throughput at the cost of high energy usage,</a:t>
            </a:r>
          </a:p>
          <a:p>
            <a:r>
              <a:rPr lang="en-US" baseline="0" dirty="0" smtClean="0"/>
              <a:t>Applications should more aggressively burst traffic and reduce periodic small data transfers whenever possible.</a:t>
            </a:r>
          </a:p>
          <a:p>
            <a:r>
              <a:rPr lang="en-US" baseline="0" dirty="0" smtClean="0"/>
              <a:t>This helps make better use of the available bandwidth and saves UE energy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Screen-off traffic characterization is an interesting yet unexplored topic.</a:t>
            </a:r>
          </a:p>
          <a:p>
            <a:pPr marL="0" indent="0">
              <a:buNone/>
            </a:pPr>
            <a:r>
              <a:rPr lang="en-US" baseline="0" dirty="0" smtClean="0"/>
              <a:t>Here “screen-off” means switching the screen the off and putting the smartphone into standby mode, rather than meaning shutting down the phone</a:t>
            </a:r>
          </a:p>
          <a:p>
            <a:pPr marL="0" indent="0">
              <a:buNone/>
            </a:pPr>
            <a:r>
              <a:rPr lang="en-US" baseline="0" dirty="0" smtClean="0"/>
              <a:t>I’m not sure whether any of you have ever counted how many time you switch the screen on and off,</a:t>
            </a:r>
          </a:p>
          <a:p>
            <a:pPr marL="0" indent="0">
              <a:buNone/>
            </a:pPr>
            <a:r>
              <a:rPr lang="en-US" baseline="0" dirty="0" smtClean="0"/>
              <a:t>We observe that</a:t>
            </a:r>
          </a:p>
          <a:p>
            <a:pPr marL="0" indent="0">
              <a:buNone/>
            </a:pPr>
            <a:r>
              <a:rPr lang="en-US" baseline="0" dirty="0" smtClean="0"/>
              <a:t>For some users, this number reaches up to hundreds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and users do not want the battery drain too much when the screen is off</a:t>
            </a:r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breakdown of packet count based on screen status is shown as below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Highlight that screen-off packet count is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look at the aggregate</a:t>
            </a:r>
            <a:r>
              <a:rPr lang="en-US" baseline="0" dirty="0" smtClean="0"/>
              <a:t> traffic characteristics comparison between screen-on and screen-off traffic.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in terms of the % of all packets, 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Implication of these observations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759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</a:t>
            </a:r>
            <a:r>
              <a:rPr lang="en-US" baseline="0" dirty="0" smtClean="0"/>
              <a:t> compare the radio and energy impact between screen-on and screen-off traffic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least 59%, and unknown can even contribute to more screen-off energy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160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that the screen-off traffic consumes significant amount of UE energy and radio</a:t>
            </a:r>
            <a:r>
              <a:rPr lang="en-US" baseline="0" dirty="0" smtClean="0"/>
              <a:t> resources,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25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200ms close to ping to first hop</a:t>
            </a:r>
          </a:p>
          <a:p>
            <a:endParaRPr lang="en-US" dirty="0" smtClean="0"/>
          </a:p>
          <a:p>
            <a:r>
              <a:rPr lang="en-US" dirty="0" smtClean="0"/>
              <a:t>Ping to first hop close to end-to-end RTT</a:t>
            </a:r>
          </a:p>
          <a:p>
            <a:endParaRPr lang="en-US" dirty="0" smtClean="0"/>
          </a:p>
          <a:p>
            <a:r>
              <a:rPr lang="en-US" dirty="0" smtClean="0"/>
              <a:t>Time of day</a:t>
            </a:r>
            <a:r>
              <a:rPr lang="en-US" baseline="0" dirty="0" smtClean="0"/>
              <a:t> at certain locations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Signal strength correlates with TCP performance to some extent (threshold)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case study, we first study fast dormancy, which is a technique to allow UE to demote to low power state faster by actively notifying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017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done initial work on this project to demonstrate the effectiveness of the idea.</a:t>
            </a:r>
          </a:p>
          <a:p>
            <a:r>
              <a:rPr lang="en-US" dirty="0" smtClean="0"/>
              <a:t>However, we have not fully implemented the RadioProphet</a:t>
            </a:r>
            <a:r>
              <a:rPr lang="en-US" baseline="0" dirty="0" smtClean="0"/>
              <a:t> system in real devices yet.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415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SYN, PSH/ACK packets, clear indication of short</a:t>
            </a:r>
            <a:r>
              <a:rPr lang="en-US" baseline="0" dirty="0" smtClean="0"/>
              <a:t> burst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579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Thank you and I’m glad</a:t>
            </a:r>
            <a:r>
              <a:rPr lang="en-US" baseline="0" dirty="0" smtClean="0"/>
              <a:t> to take questions!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207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95</a:t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  <a:p>
            <a:r>
              <a:rPr lang="en-US" dirty="0" smtClean="0"/>
              <a:t>Limit running time</a:t>
            </a:r>
          </a:p>
          <a:p>
            <a:r>
              <a:rPr lang="en-US" dirty="0" smtClean="0"/>
              <a:t>Simple UI with one click to run</a:t>
            </a:r>
          </a:p>
          <a:p>
            <a:r>
              <a:rPr lang="en-US" dirty="0" smtClean="0"/>
              <a:t>Leave users the option to run once or multiple times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the challenges and our solutions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extract important network metrics and understand network properties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measure the network metrics globally to analyze commonalities and compare differences.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99</a:t>
            </a:fld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performance</a:t>
            </a:r>
          </a:p>
          <a:p>
            <a:pPr lvl="1"/>
            <a:r>
              <a:rPr lang="en-US" dirty="0" smtClean="0"/>
              <a:t>Local DNS lookup time</a:t>
            </a:r>
          </a:p>
          <a:p>
            <a:r>
              <a:rPr lang="en-US" dirty="0" smtClean="0"/>
              <a:t>TCP performance</a:t>
            </a:r>
          </a:p>
          <a:p>
            <a:pPr lvl="1"/>
            <a:r>
              <a:rPr lang="en-US" dirty="0" smtClean="0"/>
              <a:t>Throughput</a:t>
            </a:r>
          </a:p>
          <a:p>
            <a:pPr lvl="1"/>
            <a:r>
              <a:rPr lang="en-US" dirty="0" smtClean="0"/>
              <a:t>RTT</a:t>
            </a:r>
          </a:p>
          <a:p>
            <a:pPr lvl="1"/>
            <a:r>
              <a:rPr lang="en-US" dirty="0" smtClean="0"/>
              <a:t>Loss rate</a:t>
            </a:r>
          </a:p>
          <a:p>
            <a:r>
              <a:rPr lang="en-US" dirty="0" smtClean="0"/>
              <a:t>Ping performance</a:t>
            </a:r>
          </a:p>
          <a:p>
            <a:pPr lvl="1"/>
            <a:r>
              <a:rPr lang="en-US" dirty="0" smtClean="0"/>
              <a:t>Latency to landmark servers</a:t>
            </a:r>
          </a:p>
          <a:p>
            <a:pPr lvl="1"/>
            <a:r>
              <a:rPr lang="en-US" dirty="0" smtClean="0"/>
              <a:t>Latency to the first 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r>
              <a:rPr lang="en-US" baseline="0" dirty="0" smtClean="0"/>
              <a:t> I came here, I was in New York City where I see many LTE advertisements saying super super fast speed, revolutions, </a:t>
            </a:r>
            <a:r>
              <a:rPr lang="en-US" baseline="0" dirty="0" err="1" smtClean="0"/>
              <a:t>blabla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So what is LTE? Let me first give you a brief introduction. </a:t>
            </a:r>
          </a:p>
          <a:p>
            <a:r>
              <a:rPr lang="en-US" baseline="0" dirty="0" smtClean="0"/>
              <a:t>LTE stands for Long Term Evolution. Back in 2004, 4G LTE is initiated by 3GPP.</a:t>
            </a:r>
          </a:p>
          <a:p>
            <a:r>
              <a:rPr lang="en-US" baseline="0" dirty="0" smtClean="0"/>
              <a:t>The design goal for LTE is quite promising, with 100Mbps downlink, 50Mbps uplink and &lt;5ms user-plane latency.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Since 2009, LTE has entered commercial markets and now available in more than 10 countries, with more countries ongoing or planned.</a:t>
            </a:r>
          </a:p>
          <a:p>
            <a:r>
              <a:rPr lang="en-US" baseline="0" dirty="0" smtClean="0"/>
              <a:t>It is anticipated to become the first truly global mobile phone standard and is a future trend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==================================</a:t>
            </a:r>
          </a:p>
          <a:p>
            <a:r>
              <a:rPr lang="en-US" dirty="0" smtClean="0"/>
              <a:t>Since LTE is the natural upgrade path for carriers with 3G</a:t>
            </a:r>
            <a:r>
              <a:rPr lang="en-US" baseline="0" dirty="0" smtClean="0"/>
              <a:t> </a:t>
            </a:r>
            <a:r>
              <a:rPr lang="en-US" dirty="0" smtClean="0"/>
              <a:t>networks, 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review some of the important lessons we learnt from 3G UMTS networks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3G network, the network maintains a state machine for each UE. UE stands for user equipment or handset.</a:t>
            </a:r>
          </a:p>
          <a:p>
            <a:r>
              <a:rPr lang="en-US" baseline="0" dirty="0" smtClean="0"/>
              <a:t>The network stays synchronized with UE for state transitions.</a:t>
            </a:r>
          </a:p>
          <a:p>
            <a:r>
              <a:rPr lang="en-US" baseline="0" dirty="0" smtClean="0"/>
              <a:t>This state machine is called Radio Resource Control state machine, or RRC state machine.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 It is very important in determining the radio resource allocation and management.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The application traffic patterns would trigger state transitions, and the individual RRC states also determine the instant power consumption level for UE and user experience</a:t>
            </a:r>
          </a:p>
          <a:p>
            <a:r>
              <a:rPr lang="en-US" baseline="0" dirty="0" smtClean="0"/>
              <a:t>3 The state transitions, especially state promotions from the idle state to high-power state, could incur overhead in energy, delay and signaling.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079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throughput values</a:t>
            </a:r>
          </a:p>
          <a:p>
            <a:r>
              <a:rPr lang="en-US" altLang="zh-CN" baseline="0" dirty="0" smtClean="0"/>
              <a:t>3, ATT &gt; T-Mobile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RTT values 400ms (higher than Internet values)</a:t>
            </a:r>
          </a:p>
          <a:p>
            <a:r>
              <a:rPr lang="en-US" altLang="zh-CN" baseline="0" dirty="0" smtClean="0"/>
              <a:t>3, ATT &gt; T-Mobile (T-Mobile has high RTT)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common retransmission values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2, UMTS vs. EVDO (possibly due to link-layer retransmission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Link-layer retransmission for low loss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Background: choose to use JavaScript because it is the most common scripts which require client processing</a:t>
            </a:r>
          </a:p>
          <a:p>
            <a:pPr marL="228600" indent="-228600">
              <a:buNone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PC vs. smartphone difference is big (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is expensive on smartphones, content providers need to optimize contents)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Difference among different smartphones are big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Possible reasons include CPU speed difference and JS engine software performance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107</a:t>
            </a:fld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Given the previous discussion on LTE networks, in this study,</a:t>
            </a:r>
          </a:p>
          <a:p>
            <a:r>
              <a:rPr lang="en-US" baseline="0" dirty="0" smtClean="0"/>
              <a:t>We raise some interesting questions about LTE network that are of interest of users, mobile ISPs and OS/application developers.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users, they are interested to understand the network performance of LTE network and how it compares to other technologies, such as 3G, WiFi, WiMAX,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ISPs, the impact of configuring LTE-related parameters on energy saving and delay and signaling overhead is yet to be studied.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OS and application developers, we want to study how the new LTE network would affect the application design </a:t>
            </a:r>
          </a:p>
          <a:p>
            <a:r>
              <a:rPr lang="en-US" baseline="0" dirty="0" smtClean="0"/>
              <a:t>And what the is the performance bottleneck of mobile applications is it CPU or network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(Merge with the first transition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557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Discontinuous reception,</a:t>
            </a:r>
            <a:r>
              <a:rPr lang="en-US" baseline="0" dirty="0" smtClean="0"/>
              <a:t> or DRX, is an important feature in LTE for energy saving purpose.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 of continuous monitoring downlink channel, in DRX, UE only listens to downlink channel periodically for a short duration, and sleeps for the rest time to save energy at the cost of responsiveness.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explain DRX in more details here.</a:t>
            </a:r>
          </a:p>
          <a:p>
            <a:endParaRPr lang="en-US" baseline="0" dirty="0" smtClean="0"/>
          </a:p>
          <a:p>
            <a:r>
              <a:rPr lang="en-US" altLang="zh-CN" sz="1200" dirty="0" smtClean="0"/>
              <a:t>In LTE 4G networks, DRX makes UE </a:t>
            </a:r>
            <a:r>
              <a:rPr lang="en-US" altLang="zh-CN" sz="1200" b="1" i="1" dirty="0" smtClean="0"/>
              <a:t>micro-sleep periodically</a:t>
            </a:r>
            <a:r>
              <a:rPr lang="en-US" altLang="zh-CN" sz="1200" dirty="0" smtClean="0"/>
              <a:t> in RRC_CONNECTED state. </a:t>
            </a:r>
          </a:p>
          <a:p>
            <a:r>
              <a:rPr lang="en-US" altLang="zh-CN" sz="1200" dirty="0" smtClean="0"/>
              <a:t>There are two types of DRX in RRC_CONNECTED, Short DRX and Long DRX.</a:t>
            </a:r>
            <a:endParaRPr lang="en-US" altLang="zh-CN" sz="1200" baseline="0" dirty="0" smtClean="0"/>
          </a:p>
          <a:p>
            <a:endParaRPr lang="en-US" altLang="zh-CN" sz="1200" baseline="0" dirty="0" smtClean="0"/>
          </a:p>
          <a:p>
            <a:r>
              <a:rPr lang="en-US" altLang="zh-CN" sz="1200" baseline="0" dirty="0" smtClean="0"/>
              <a:t>Different types of DRX incurs tradeoffs between battery saving and latency.</a:t>
            </a:r>
          </a:p>
          <a:p>
            <a:r>
              <a:rPr lang="en-US" altLang="zh-CN" sz="1200" baseline="0" dirty="0" smtClean="0"/>
              <a:t>Short DRX sleeps slightly less with smaller energy saving and respond faster</a:t>
            </a:r>
          </a:p>
          <a:p>
            <a:r>
              <a:rPr lang="en-US" altLang="zh-CN" sz="1200" baseline="0" dirty="0" smtClean="0"/>
              <a:t>Long DRX, sleeps more with more energy saving and respond slower.</a:t>
            </a:r>
          </a:p>
          <a:p>
            <a:endParaRPr lang="en-US" altLang="zh-CN" sz="120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The DRX in the data</a:t>
            </a:r>
            <a:r>
              <a:rPr lang="en-US" altLang="zh-CN" sz="1200" baseline="0" dirty="0" smtClean="0"/>
              <a:t> transmission state</a:t>
            </a:r>
            <a:r>
              <a:rPr lang="en-US" altLang="zh-CN" sz="1200" dirty="0" smtClean="0"/>
              <a:t> i</a:t>
            </a:r>
            <a:r>
              <a:rPr lang="en-US" altLang="zh-CN" sz="1200" baseline="0" dirty="0" smtClean="0"/>
              <a:t>s one major difference between 3G and LTE.</a:t>
            </a:r>
            <a:endParaRPr lang="en-US" altLang="zh-CN" sz="1200" dirty="0" smtClean="0"/>
          </a:p>
          <a:p>
            <a:r>
              <a:rPr lang="en-US" sz="1100" dirty="0" smtClean="0"/>
              <a:t>In </a:t>
            </a:r>
            <a:r>
              <a:rPr lang="en-US" sz="1100" baseline="0" dirty="0" smtClean="0"/>
              <a:t>UMTS </a:t>
            </a:r>
            <a:r>
              <a:rPr lang="en-US" sz="1100" dirty="0" smtClean="0"/>
              <a:t>3G</a:t>
            </a:r>
            <a:r>
              <a:rPr lang="en-US" sz="1100" baseline="0" dirty="0" smtClean="0"/>
              <a:t> networks, during the data transmission states, UE is continuously listening to the downlink control channel</a:t>
            </a:r>
          </a:p>
          <a:p>
            <a:endParaRPr lang="en-US" sz="1100" baseline="0" dirty="0" smtClean="0"/>
          </a:p>
          <a:p>
            <a:endParaRPr lang="en-US" altLang="zh-CN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85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let’s look at DRX with a microscope.</a:t>
            </a:r>
          </a:p>
          <a:p>
            <a:r>
              <a:rPr lang="en-US" dirty="0" smtClean="0"/>
              <a:t>DRX is periodic and each DRX cycle consists</a:t>
            </a:r>
            <a:r>
              <a:rPr lang="en-US" baseline="0" dirty="0" smtClean="0"/>
              <a:t> of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‘On Duration’ during which UE monitors the downlink control channel</a:t>
            </a:r>
          </a:p>
          <a:p>
            <a:r>
              <a:rPr lang="en-US" baseline="0" dirty="0" smtClean="0"/>
              <a:t>‘</a:t>
            </a:r>
            <a:r>
              <a:rPr lang="en-US" sz="1200" dirty="0" smtClean="0"/>
              <a:t>Off Duration</a:t>
            </a:r>
            <a:r>
              <a:rPr lang="en-US" baseline="0" dirty="0" smtClean="0"/>
              <a:t>’ during which UE can sleep and skip the reception of downlink channel for battery saving purpose.</a:t>
            </a:r>
          </a:p>
          <a:p>
            <a:r>
              <a:rPr lang="en-US" baseline="0" dirty="0" smtClean="0"/>
              <a:t>The On Duration is typically much smaller than the Off Duration so as to make effective energy saving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let’s start from the red dots where the UE starts transferring data.</a:t>
            </a:r>
          </a:p>
          <a:p>
            <a:r>
              <a:rPr lang="en-US" baseline="0" dirty="0" smtClean="0"/>
              <a:t>Every time a packet is sent or received, the continuous reception inactivity timer Ti is started.</a:t>
            </a:r>
          </a:p>
          <a:p>
            <a:r>
              <a:rPr lang="en-US" baseline="0" dirty="0" smtClean="0"/>
              <a:t>And when Ti expires, UE starts short DRX.</a:t>
            </a:r>
          </a:p>
          <a:p>
            <a:r>
              <a:rPr lang="en-US" baseline="0" dirty="0" smtClean="0"/>
              <a:t>Then  the short DRX inactivity timer Tis starts and when Tis expires without seeing any data, long DRX </a:t>
            </a:r>
            <a:r>
              <a:rPr lang="en-US" baseline="0" smtClean="0"/>
              <a:t>starts.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602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figure</a:t>
            </a:r>
            <a:r>
              <a:rPr lang="en-US" baseline="0" dirty="0" smtClean="0"/>
              <a:t> is a zoom-in view of the power traces in RRC_CONNECTED model.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can observe an obvious periodic behavior of DRX and around every 40ms</a:t>
            </a:r>
          </a:p>
          <a:p>
            <a:r>
              <a:rPr lang="en-US" baseline="0" dirty="0" smtClean="0"/>
              <a:t>UE wakes up to check the downlink control channel for a very short period and goes back to sleep again.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point to the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056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 the LTE power model with our test device and Monsoon power meter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And we take the average with repeated samples.</a:t>
            </a:r>
          </a:p>
          <a:p>
            <a:r>
              <a:rPr lang="en-US" baseline="0" dirty="0" smtClean="0"/>
              <a:t>All the energy are measured with screen turned off.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reference</a:t>
            </a:r>
            <a:r>
              <a:rPr lang="en-US" baseline="0" dirty="0" smtClean="0"/>
              <a:t> for comparison, we measure the power level when the device is doing nothing but with the screen 100% on.</a:t>
            </a:r>
          </a:p>
          <a:p>
            <a:r>
              <a:rPr lang="en-US" baseline="0" dirty="0" smtClean="0"/>
              <a:t>The power level is around 850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DRX on duration, the power level is even higher,</a:t>
            </a:r>
            <a:r>
              <a:rPr lang="en-US" baseline="0" dirty="0" smtClean="0"/>
              <a:t> up to 1680mW.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make two interesting</a:t>
            </a:r>
            <a:r>
              <a:rPr lang="en-US" baseline="0" dirty="0" smtClean="0"/>
              <a:t> observations out of this table.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we notice that the DRX on duration has a higher power level than that of the off duration and </a:t>
            </a:r>
          </a:p>
          <a:p>
            <a:r>
              <a:rPr lang="en-US" baseline="0" dirty="0" smtClean="0"/>
              <a:t>The gap between on and off is 620mW. This large gap allows the DRX to save 36% energy in RRC_CONNECTED state.</a:t>
            </a:r>
          </a:p>
          <a:p>
            <a:r>
              <a:rPr lang="en-US" baseline="0" dirty="0" smtClean="0"/>
              <a:t>So DRX is effective.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Second, both on and off durations in the DRX cycle of RRC_CONNECTED, have high power levels.</a:t>
            </a:r>
          </a:p>
          <a:p>
            <a:r>
              <a:rPr lang="en-US" baseline="0" dirty="0" smtClean="0"/>
              <a:t>So even though DRX helps save significant amount of energy, LTE still has high energy consumption in RRC_CONNECTED state.</a:t>
            </a:r>
            <a:endParaRPr lang="en-US" dirty="0" smtClean="0"/>
          </a:p>
          <a:p>
            <a:r>
              <a:rPr lang="en-US" baseline="0" dirty="0" smtClean="0"/>
              <a:t>This observation suggests that the high-power tail might still be a key source of energy inefficiency of LTE network as it is in 3G network.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comparison</a:t>
            </a:r>
            <a:r>
              <a:rPr lang="en-US" baseline="0" dirty="0" smtClean="0"/>
              <a:t> between WiFi and LTE’s absolute power levels.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in this slide is not general, because WiFi has &lt; 6Mbps.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Probably remove this figure.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Add back this slides, remove the figure, put numbers.</a:t>
            </a:r>
          </a:p>
          <a:p>
            <a:r>
              <a:rPr lang="en-US" baseline="0" dirty="0" smtClean="0"/>
              <a:t>Useful for bundle the data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approach we took for such comparison is the user trace based simulation analysis.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data set we have is collected from 20 volunteer smartphone users for 5 months.</a:t>
            </a:r>
          </a:p>
          <a:p>
            <a:r>
              <a:rPr lang="en-US" baseline="0" dirty="0" smtClean="0"/>
              <a:t>It contains packet traces with full payload.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feed these traces into our network model simulator which simulates RRC state transitions</a:t>
            </a:r>
          </a:p>
          <a:p>
            <a:r>
              <a:rPr lang="en-US" baseline="0" dirty="0" smtClean="0"/>
              <a:t> and power model simulator which is used to calculate energy usage based on the different network states.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approach is not perfect since it is inherently challenging to replay user behaviors in different networks, especially when remote entities have been involved.</a:t>
            </a:r>
          </a:p>
          <a:p>
            <a:r>
              <a:rPr lang="en-US" baseline="0" dirty="0" smtClean="0"/>
              <a:t>However, we believe that this approach provides a representative comparison for the energy efficiency of different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6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first compare the total energy usage of all user traces.</a:t>
            </a:r>
          </a:p>
          <a:p>
            <a:r>
              <a:rPr lang="en-US" baseline="0" dirty="0" smtClean="0"/>
              <a:t>In this figure, blue bars represent the energy ratio of LTE and WiFi</a:t>
            </a:r>
          </a:p>
          <a:p>
            <a:r>
              <a:rPr lang="en-US" baseline="0" dirty="0" smtClean="0"/>
              <a:t>And red bars represent the energy ratio of 3G and WiFi.</a:t>
            </a:r>
          </a:p>
          <a:p>
            <a:r>
              <a:rPr lang="en-US" baseline="0" dirty="0" smtClean="0"/>
              <a:t>In aggregate, we observe that LTE consumes up to 23 times the energy of WiFi, while 3G is 15 times of WiFi.</a:t>
            </a:r>
          </a:p>
          <a:p>
            <a:r>
              <a:rPr lang="en-US" baseline="0" dirty="0" smtClean="0"/>
              <a:t>Across users, the ratio changes, but the overall pattern is consistent for all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041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 tradeoff: </a:t>
            </a:r>
            <a:r>
              <a:rPr lang="en-US" dirty="0" err="1" smtClean="0"/>
              <a:t>jailbroken</a:t>
            </a:r>
            <a:r>
              <a:rPr lang="en-US" dirty="0" smtClean="0"/>
              <a:t> / user privacy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129</a:t>
            </a:fld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 because </a:t>
            </a:r>
            <a:r>
              <a:rPr lang="en-US" sz="1200" dirty="0" smtClean="0"/>
              <a:t>various factors have joint impact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130</a:t>
            </a:fld>
            <a:endParaRPr lang="en-US"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 our solutions</a:t>
            </a:r>
          </a:p>
          <a:p>
            <a:r>
              <a:rPr lang="en-US" dirty="0" smtClean="0"/>
              <a:t>each of which</a:t>
            </a:r>
            <a:r>
              <a:rPr lang="en-US" baseline="0" dirty="0" smtClean="0"/>
              <a:t> solves one problem in the problem statement</a:t>
            </a:r>
          </a:p>
          <a:p>
            <a:endParaRPr lang="en-US" baseline="0" dirty="0" smtClean="0"/>
          </a:p>
          <a:p>
            <a:r>
              <a:rPr lang="en-US" dirty="0" smtClean="0"/>
              <a:t>assume </a:t>
            </a:r>
            <a:r>
              <a:rPr lang="en-US" dirty="0" err="1" smtClean="0"/>
              <a:t>WiFi's</a:t>
            </a:r>
            <a:r>
              <a:rPr lang="en-US" dirty="0" smtClean="0"/>
              <a:t> performance is predictable due to a lack of contention.</a:t>
            </a:r>
          </a:p>
          <a:p>
            <a:r>
              <a:rPr lang="en-US" dirty="0" smtClean="0"/>
              <a:t>WiFi has higher performance so you can create bottlenecks to emulate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131</a:t>
            </a:fld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DNS lookup time – local DNS server lookup time</a:t>
            </a:r>
          </a:p>
          <a:p>
            <a:pPr lvl="1"/>
            <a:r>
              <a:rPr lang="en-US" dirty="0" smtClean="0"/>
              <a:t>TCP handshake time - RTT</a:t>
            </a:r>
          </a:p>
          <a:p>
            <a:pPr lvl="1"/>
            <a:r>
              <a:rPr lang="en-US" dirty="0" smtClean="0"/>
              <a:t>TCP idling time - client execution time</a:t>
            </a:r>
          </a:p>
          <a:p>
            <a:pPr lvl="1"/>
            <a:r>
              <a:rPr lang="en-US" dirty="0" smtClean="0"/>
              <a:t>TCP transfer time - network performance &amp; server delay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132</a:t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Talk about</a:t>
            </a:r>
            <a:r>
              <a:rPr lang="en-US" altLang="zh-CN" baseline="0" dirty="0" smtClean="0"/>
              <a:t> the carrier and devices used for controlled experiments	</a:t>
            </a:r>
          </a:p>
          <a:p>
            <a:endParaRPr lang="en-US" baseline="0" dirty="0" smtClean="0"/>
          </a:p>
          <a:p>
            <a:r>
              <a:rPr lang="en-US" baseline="0" dirty="0" smtClean="0"/>
              <a:t>20 URLs include mail, search engines, social networks, maps.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133</a:t>
            </a:fld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study the screen-off traffic, we use a data set …</a:t>
            </a:r>
          </a:p>
          <a:p>
            <a:endParaRPr lang="en-US" dirty="0" smtClean="0"/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When we first got the data set, we are curious how many packets are generated during the screen-off</a:t>
            </a:r>
            <a:r>
              <a:rPr lang="en-US" baseline="0" dirty="0" smtClean="0"/>
              <a:t> stage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term we use</a:t>
            </a:r>
            <a:r>
              <a:rPr lang="en-US" baseline="0" dirty="0" smtClean="0"/>
              <a:t> in this study is burst.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burst is …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For the same number of packets, if there are more bursts, the traffic pattern is more scattered.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204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understand the energy and signaling impact of network traffic, we review the Radio resource control state machines in cellular networks, or RRC state machines.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 resource</a:t>
            </a:r>
            <a:r>
              <a:rPr lang="en-US" baseline="0" dirty="0" smtClean="0"/>
              <a:t> control state machine is important in determining cellular radio resource usage and UE energy consumption.</a:t>
            </a:r>
          </a:p>
          <a:p>
            <a:endParaRPr lang="en-US" dirty="0" smtClean="0"/>
          </a:p>
          <a:p>
            <a:r>
              <a:rPr lang="en-US" dirty="0" smtClean="0"/>
              <a:t>We need to understand two terms used in this study.</a:t>
            </a:r>
          </a:p>
          <a:p>
            <a:r>
              <a:rPr lang="en-US" dirty="0" smtClean="0"/>
              <a:t>Promotion is …</a:t>
            </a:r>
          </a:p>
          <a:p>
            <a:endParaRPr lang="en-US" dirty="0" smtClean="0"/>
          </a:p>
          <a:p>
            <a:r>
              <a:rPr lang="en-US" dirty="0" smtClean="0"/>
              <a:t>Tail is defined to be the period that</a:t>
            </a:r>
            <a:r>
              <a:rPr lang="en-US" baseline="0" dirty="0" smtClean="0"/>
              <a:t> UE </a:t>
            </a:r>
            <a:r>
              <a:rPr lang="en-US" baseline="0" dirty="0" err="1" smtClean="0"/>
              <a:t>continus</a:t>
            </a:r>
            <a:r>
              <a:rPr lang="en-US" baseline="0" dirty="0" smtClean="0"/>
              <a:t> to stay in the high-power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</a:t>
            </a:r>
            <a:r>
              <a:rPr lang="en-US" baseline="0" dirty="0" smtClean="0"/>
              <a:t> downlink throughput, LTE’s median throughout is 13Mbps, and for some users, it can be up to 30Mbps.</a:t>
            </a:r>
          </a:p>
          <a:p>
            <a:r>
              <a:rPr lang="en-US" baseline="0" dirty="0" smtClean="0"/>
              <a:t>We need to notice that LTE network is currently relatively unloaded due to its new coming.</a:t>
            </a:r>
          </a:p>
          <a:p>
            <a:r>
              <a:rPr lang="en-US" baseline="0" dirty="0" smtClean="0"/>
              <a:t>For WiFi and WiMAX, their median downlink throughput is smaller than 5Mbps. And 3G networks are lower.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 explore which application or progress generates</a:t>
            </a:r>
            <a:r>
              <a:rPr lang="en-US" baseline="0" dirty="0" smtClean="0"/>
              <a:t> most of the screen-off packets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Group app names into category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having a large number of packets does not mean a big impact on energy consumption and signaling overhead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4715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further investigate the</a:t>
            </a:r>
            <a:r>
              <a:rPr lang="en-US" baseline="0" dirty="0" smtClean="0"/>
              <a:t> e</a:t>
            </a:r>
            <a:r>
              <a:rPr lang="en-US" dirty="0" smtClean="0"/>
              <a:t>nergy impact of top screen-off processes.</a:t>
            </a:r>
          </a:p>
          <a:p>
            <a:endParaRPr lang="en-US" dirty="0" smtClean="0"/>
          </a:p>
          <a:p>
            <a:r>
              <a:rPr lang="en-US" dirty="0" smtClean="0"/>
              <a:t>In the table, red bar represents</a:t>
            </a:r>
            <a:r>
              <a:rPr lang="en-US" baseline="0" dirty="0" smtClean="0"/>
              <a:t> the energy overhead, blue bar represents the burst count.</a:t>
            </a:r>
          </a:p>
          <a:p>
            <a:r>
              <a:rPr lang="en-US" baseline="0" dirty="0" smtClean="0"/>
              <a:t>We can observe clear differences among applications.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classify the applications to be 2 groups, based on their traffic pattern, the scattered group and the gathered group.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Comparing the two groups, we notice that although the total number of packets are comparable, scattered group includes significantly higher number of bursts incurring high energy impact.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these two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the screen-off</a:t>
            </a:r>
            <a:r>
              <a:rPr lang="en-US" baseline="0" dirty="0" smtClean="0"/>
              <a:t> traffic of one social network app consumes 5% of the total energy of applications in both screen-on and screen-off stages.</a:t>
            </a:r>
          </a:p>
          <a:p>
            <a:r>
              <a:rPr lang="en-US" baseline="0" dirty="0" smtClean="0"/>
              <a:t>However, another multimedia streaming app with more screen-off packets consumes only 0.1% of the total energy.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uplink throughput, LTE’s median throughput is 5.6Mbps, which is also much higher than that of WiFi or WiMAX.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7C8C48A-EFAD-2A49-BB19-14BE4DAE3960}" type="datetime1">
              <a:rPr lang="en-US" smtClean="0"/>
              <a:t>4/16/13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414D2-F7BC-6745-864F-E6C48859F6FE}" type="datetime1">
              <a:rPr lang="en-US" smtClean="0"/>
              <a:t>4/16/13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5C46-378A-2A41-A0F7-9DE015836FF1}" type="datetime1">
              <a:rPr lang="en-US" smtClean="0"/>
              <a:t>4/16/13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A83B-5764-3F41-A4EC-70F702043472}" type="datetime1">
              <a:rPr lang="en-US" smtClean="0"/>
              <a:t>4/16/13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53D48-4C54-694C-8BB3-2EA8D30DDB54}" type="datetime1">
              <a:rPr lang="en-US" smtClean="0"/>
              <a:t>4/16/13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17F9-F1F5-E343-A7E8-76F729F47219}" type="datetime1">
              <a:rPr lang="en-US" smtClean="0"/>
              <a:t>4/16/13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09CBE-1D62-8A41-A382-22F6B1A5EE00}" type="datetime1">
              <a:rPr lang="en-US" smtClean="0"/>
              <a:t>4/16/13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81B7F-396F-C245-9E72-4E1C882A475B}" type="datetime1">
              <a:rPr lang="en-US" smtClean="0"/>
              <a:t>4/16/13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AA5ED-04F6-EA40-9CC5-B3DA0938B52D}" type="datetime1">
              <a:rPr lang="en-US" smtClean="0"/>
              <a:t>4/16/13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D90ACA0D-B5B0-AB43-9BAC-272796776A99}" type="datetime1">
              <a:rPr lang="en-US" smtClean="0"/>
              <a:t>4/16/13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13E98D0-D671-3142-9FF0-0D09A627AAD3}" type="datetime1">
              <a:rPr lang="en-US" smtClean="0"/>
              <a:t>4/16/13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8027AF5C-7621-484B-BD76-4071EFB1C844}" type="datetime1">
              <a:rPr lang="en-US" smtClean="0"/>
              <a:t>4/16/13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74" r:id="rId2"/>
    <p:sldLayoutId id="2147484575" r:id="rId3"/>
    <p:sldLayoutId id="2147484576" r:id="rId4"/>
    <p:sldLayoutId id="2147484577" r:id="rId5"/>
    <p:sldLayoutId id="2147484578" r:id="rId6"/>
    <p:sldLayoutId id="2147484579" r:id="rId7"/>
    <p:sldLayoutId id="2147484580" r:id="rId8"/>
    <p:sldLayoutId id="2147484581" r:id="rId9"/>
    <p:sldLayoutId id="2147484582" r:id="rId10"/>
    <p:sldLayoutId id="21474845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7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8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9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3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4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0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0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0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0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0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5.em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e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2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2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8.e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1.e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1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2.png"/><Relationship Id="rId4" Type="http://schemas.openxmlformats.org/officeDocument/2006/relationships/image" Target="../media/image5.png"/><Relationship Id="rId5" Type="http://schemas.openxmlformats.org/officeDocument/2006/relationships/image" Target="../media/image83.png"/><Relationship Id="rId6" Type="http://schemas.openxmlformats.org/officeDocument/2006/relationships/image" Target="../media/image84.jpe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chart" Target="../charts/char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chart" Target="../charts/char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chart" Target="../charts/chart8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emf"/><Relationship Id="rId6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chart" Target="../charts/char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chart" Target="../charts/char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chart" Target="../charts/char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293094"/>
            <a:ext cx="9114118" cy="269008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0" i="1" dirty="0"/>
              <a:t>Performance and Power </a:t>
            </a:r>
            <a:r>
              <a:rPr lang="en-US" sz="3600" b="0" i="1" dirty="0" smtClean="0"/>
              <a:t>Characterization</a:t>
            </a:r>
            <a:br>
              <a:rPr lang="en-US" sz="3600" b="0" i="1" dirty="0" smtClean="0"/>
            </a:br>
            <a:r>
              <a:rPr lang="en-US" sz="3600" b="0" i="1" dirty="0" smtClean="0"/>
              <a:t>of </a:t>
            </a:r>
            <a:r>
              <a:rPr lang="en-US" sz="3600" b="0" i="1" dirty="0"/>
              <a:t>Cellular Networks </a:t>
            </a:r>
            <a:r>
              <a:rPr lang="en-US" sz="3600" b="0" i="1" dirty="0" smtClean="0"/>
              <a:t>and </a:t>
            </a:r>
            <a:br>
              <a:rPr lang="en-US" sz="3600" b="0" i="1" dirty="0" smtClean="0"/>
            </a:br>
            <a:r>
              <a:rPr lang="en-US" sz="3600" b="0" i="1" dirty="0" smtClean="0"/>
              <a:t>Mobile </a:t>
            </a:r>
            <a:r>
              <a:rPr lang="en-US" sz="3600" b="0" i="1" dirty="0"/>
              <a:t>Application </a:t>
            </a:r>
            <a:r>
              <a:rPr lang="en-US" sz="3600" b="0" i="1" dirty="0" smtClean="0"/>
              <a:t>Optimizations</a:t>
            </a:r>
            <a:br>
              <a:rPr lang="en-US" sz="3600" b="0" i="1" dirty="0" smtClean="0"/>
            </a:br>
            <a:endParaRPr lang="en-US" sz="3600" b="0" i="1" dirty="0"/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371599" y="4108824"/>
            <a:ext cx="7547636" cy="152997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Candidate: Junxian Huang</a:t>
            </a:r>
          </a:p>
          <a:p>
            <a:r>
              <a:rPr lang="en-US" sz="2400" dirty="0" smtClean="0"/>
              <a:t>Advisor: Z. Morley Mao</a:t>
            </a:r>
            <a:endParaRPr lang="en-US" sz="2400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02885" y="6065560"/>
            <a:ext cx="16219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April 25, 2013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7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825615" y="3039280"/>
            <a:ext cx="1241557" cy="1269934"/>
          </a:xfrm>
          <a:prstGeom prst="roundRect">
            <a:avLst/>
          </a:prstGeom>
          <a:solidFill>
            <a:schemeClr val="bg2">
              <a:alpha val="0"/>
            </a:schemeClr>
          </a:solidFill>
          <a:ln w="28575" cmpd="sng">
            <a:solidFill>
              <a:schemeClr val="accent2">
                <a:lumMod val="75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26554" y="5672196"/>
            <a:ext cx="3280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Data collection point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94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0052"/>
            <a:ext cx="8229600" cy="4809172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information is most relevant for 3GTest? 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7" y="3376562"/>
            <a:ext cx="5849312" cy="235421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314" y="3096290"/>
            <a:ext cx="796835" cy="7618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07" y="5000907"/>
            <a:ext cx="796835" cy="761886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rot="16200000" flipH="1">
            <a:off x="6479573" y="4775301"/>
            <a:ext cx="755166" cy="686351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6501767" y="3701990"/>
            <a:ext cx="510467" cy="423347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538" y="1519797"/>
            <a:ext cx="750339" cy="123805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853" y="1686319"/>
            <a:ext cx="825132" cy="102752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6149" y="1495375"/>
            <a:ext cx="1081970" cy="1174193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rot="10800000" flipV="1">
            <a:off x="2346470" y="2089983"/>
            <a:ext cx="2008069" cy="4700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81610" y="270901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Smartphone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20151" y="2715496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Local DNS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22177" y="2598977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Web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2346469" y="2270828"/>
            <a:ext cx="2008070" cy="1588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10800000" flipV="1">
            <a:off x="5061444" y="2085282"/>
            <a:ext cx="2008069" cy="4700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061443" y="2266127"/>
            <a:ext cx="2008070" cy="1588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3895747" y="1766888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example.com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881610" y="2170329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192.0.32.10</a:t>
            </a:r>
            <a:endParaRPr lang="en-US" dirty="0"/>
          </a:p>
        </p:txBody>
      </p:sp>
      <p:sp>
        <p:nvSpPr>
          <p:cNvPr id="74" name="Rounded Rectangle 73"/>
          <p:cNvSpPr/>
          <p:nvPr/>
        </p:nvSpPr>
        <p:spPr>
          <a:xfrm>
            <a:off x="3881610" y="1771797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3867473" y="2175238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&lt;html&gt;&lt;/html&gt;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 rot="5400000">
            <a:off x="1488604" y="5535317"/>
            <a:ext cx="1559004" cy="158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4521629" y="5585703"/>
            <a:ext cx="1459575" cy="246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7100442" y="5852315"/>
            <a:ext cx="832079" cy="1588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293498" y="5533964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10800000">
            <a:off x="2293499" y="5711042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2267310" y="5981003"/>
            <a:ext cx="5249171" cy="1588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rot="10800000">
            <a:off x="2267311" y="6134994"/>
            <a:ext cx="5249170" cy="1589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3272045" y="5327170"/>
            <a:ext cx="1029666" cy="54393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370357" y="5775004"/>
            <a:ext cx="1029666" cy="5634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End-end 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7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102E-6 1.32084E-6 L -0.30979 -0.00185 " pathEditMode="relative" ptsTypes="AA">
                                      <p:cBhvr>
                                        <p:cTn id="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96 2.64631E-6 L 4.4915E-6 2.64631E-6 " pathEditMode="relative" ptsTypes="AA">
                                      <p:cBhvr>
                                        <p:cTn id="1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915E-6 -1.32084E-6 L 0.31291 -1.32084E-6 " pathEditMode="relative" ptsTypes="AA">
                                      <p:cBhvr>
                                        <p:cTn id="2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5 -6.03747E-6 L 2.53384E-6 -6.03747E-6 " pathEditMode="relative" ptsTypes="AA">
                                      <p:cBhvr>
                                        <p:cTn id="3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73" grpId="0" animBg="1"/>
      <p:bldP spid="73" grpId="1" animBg="1"/>
      <p:bldP spid="74" grpId="0" animBg="1"/>
      <p:bldP spid="74" grpId="1" animBg="1"/>
      <p:bldP spid="74" grpId="2" animBg="1"/>
      <p:bldP spid="75" grpId="0" animBg="1"/>
      <p:bldP spid="75" grpId="1" animBg="1"/>
      <p:bldP spid="96" grpId="0" animBg="1"/>
      <p:bldP spid="9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69" y="1576437"/>
            <a:ext cx="7214628" cy="437649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221235" y="3443501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Throughput comparison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6450" y="3189168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2173799" y="1143000"/>
            <a:ext cx="1367783" cy="673159"/>
          </a:xfrm>
          <a:prstGeom prst="wedgeRoundRectCallout">
            <a:avLst>
              <a:gd name="adj1" fmla="val -17487"/>
              <a:gd name="adj2" fmla="val 28177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T-Mobile:600kbps</a:t>
            </a:r>
            <a:endParaRPr lang="en-US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3786382" y="3650832"/>
            <a:ext cx="1111324" cy="818391"/>
          </a:xfrm>
          <a:prstGeom prst="wedgeRoundRectCallout">
            <a:avLst>
              <a:gd name="adj1" fmla="val -95028"/>
              <a:gd name="adj2" fmla="val -6903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1Mbps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3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l_all_rtt_down_cdf_cmp.eps"/>
          <p:cNvPicPr>
            <a:picLocks noGrp="1" noChangeAspect="1"/>
          </p:cNvPicPr>
          <p:nvPr>
            <p:ph idx="1"/>
          </p:nvPr>
        </p:nvPicPr>
        <p:blipFill>
          <a:blip r:embed="rId3"/>
          <a:srcRect l="492" r="492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RTT comparison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33447" y="3358024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8601" y="3126015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557172" y="2616432"/>
            <a:ext cx="1269532" cy="668325"/>
          </a:xfrm>
          <a:prstGeom prst="wedgeRoundRectCallout">
            <a:avLst>
              <a:gd name="adj1" fmla="val -117821"/>
              <a:gd name="adj2" fmla="val 54708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</a:p>
          <a:p>
            <a:pPr algn="ctr"/>
            <a:r>
              <a:rPr lang="en-US" dirty="0" smtClean="0"/>
              <a:t>450ms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3943106" y="4038305"/>
            <a:ext cx="1111324" cy="687350"/>
          </a:xfrm>
          <a:prstGeom prst="wedgeRoundRectCallout">
            <a:avLst>
              <a:gd name="adj1" fmla="val -34588"/>
              <a:gd name="adj2" fmla="val -14857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350ms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ll_all_lr_down_cdf_cmp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1951"/>
            <a:ext cx="7742255" cy="421607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rot="10800000" flipH="1">
            <a:off x="1320495" y="3346323"/>
            <a:ext cx="7096652" cy="22520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Retransmission rate comparison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042752" y="4121624"/>
            <a:ext cx="1552190" cy="1589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1459561" y="4121623"/>
            <a:ext cx="1552188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200" y="3103279"/>
            <a:ext cx="915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209171" y="3724353"/>
            <a:ext cx="1111324" cy="436316"/>
          </a:xfrm>
          <a:prstGeom prst="wedgeRoundRectCallout">
            <a:avLst>
              <a:gd name="adj1" fmla="val 90686"/>
              <a:gd name="adj2" fmla="val -12630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  <a:endParaRPr lang="en-US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09171" y="2471541"/>
            <a:ext cx="1111324" cy="436316"/>
          </a:xfrm>
          <a:prstGeom prst="wedgeRoundRectCallout">
            <a:avLst>
              <a:gd name="adj1" fmla="val 90687"/>
              <a:gd name="adj2" fmla="val 1507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5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1sthop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the first 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864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ing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end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407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ime_down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of day effect on network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004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eb_js.eps"/>
          <p:cNvPicPr>
            <a:picLocks noGrp="1" noChangeAspect="1"/>
          </p:cNvPicPr>
          <p:nvPr>
            <p:ph idx="1"/>
          </p:nvPr>
        </p:nvPicPr>
        <p:blipFill>
          <a:blip r:embed="rId3"/>
          <a:srcRect l="708" r="708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JavaScript execution comparison (2009)</a:t>
            </a:r>
            <a:endParaRPr lang="en-US" sz="36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576736" y="1712243"/>
            <a:ext cx="1853397" cy="656232"/>
          </a:xfrm>
          <a:prstGeom prst="wedgeRoundRectCallout">
            <a:avLst>
              <a:gd name="adj1" fmla="val -134439"/>
              <a:gd name="adj2" fmla="val 1283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576736" y="1700032"/>
            <a:ext cx="1853397" cy="656232"/>
          </a:xfrm>
          <a:prstGeom prst="wedgeRoundRectCallout">
            <a:avLst>
              <a:gd name="adj1" fmla="val 113314"/>
              <a:gd name="adj2" fmla="val 39242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80X (CPU &lt;10X)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066715" y="2527675"/>
            <a:ext cx="3578222" cy="2149139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75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To users: what </a:t>
            </a:r>
            <a:r>
              <a:rPr lang="en-US" dirty="0"/>
              <a:t>is the </a:t>
            </a:r>
            <a:r>
              <a:rPr lang="en-US" dirty="0" smtClean="0"/>
              <a:t>end </a:t>
            </a:r>
            <a:r>
              <a:rPr lang="en-US" dirty="0"/>
              <a:t>performance?</a:t>
            </a:r>
          </a:p>
          <a:p>
            <a:pPr lvl="1"/>
            <a:r>
              <a:rPr lang="en-US" dirty="0"/>
              <a:t>Network performance, such as RTT and throughput, how it compares with WiFi, 3G and WiMAX, etc.</a:t>
            </a:r>
          </a:p>
          <a:p>
            <a:pPr lvl="1"/>
            <a:r>
              <a:rPr lang="en-US" dirty="0"/>
              <a:t>Energy efficiency affecting battery life, is LTE more power efficient than 3G or WiFi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To ISPs: what </a:t>
            </a:r>
            <a:r>
              <a:rPr lang="en-US" dirty="0"/>
              <a:t>is the impact of configuring LTE-related parameters on UE power saving, and delay/signaling overhead?</a:t>
            </a:r>
          </a:p>
          <a:p>
            <a:r>
              <a:rPr lang="en-US" dirty="0" smtClean="0"/>
              <a:t>To OS/application developers: what </a:t>
            </a:r>
            <a:r>
              <a:rPr lang="en-US" dirty="0"/>
              <a:t>is the performance bottleneck </a:t>
            </a:r>
            <a:r>
              <a:rPr lang="en-US" dirty="0" smtClean="0"/>
              <a:t>of applications </a:t>
            </a:r>
            <a:r>
              <a:rPr lang="en-US" dirty="0"/>
              <a:t>in LTE </a:t>
            </a:r>
            <a:r>
              <a:rPr lang="en-US" dirty="0" smtClean="0"/>
              <a:t>network, CPU or network speed?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questions about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300346" y="2166645"/>
            <a:ext cx="6758773" cy="233095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DRX: Discontinuous Reception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 smtClean="0"/>
              <a:t>Listens to downlink channel periodically for a short duration and sleeps for the rest time to save energy at the cost of responsiveness</a:t>
            </a:r>
          </a:p>
        </p:txBody>
      </p:sp>
    </p:spTree>
    <p:extLst>
      <p:ext uri="{BB962C8B-B14F-4D97-AF65-F5344CB8AC3E}">
        <p14:creationId xmlns:p14="http://schemas.microsoft.com/office/powerpoint/2010/main" val="526535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Data set statistics</a:t>
            </a:r>
          </a:p>
          <a:p>
            <a:pPr lvl="1"/>
            <a:r>
              <a:rPr lang="en-US" dirty="0" smtClean="0"/>
              <a:t>Covering </a:t>
            </a:r>
            <a:r>
              <a:rPr lang="en-US" dirty="0"/>
              <a:t>a fixed set of 22 </a:t>
            </a:r>
            <a:r>
              <a:rPr lang="en-US" dirty="0" err="1"/>
              <a:t>eNBs</a:t>
            </a:r>
            <a:r>
              <a:rPr lang="en-US" dirty="0"/>
              <a:t> at a large metropolitan area in the </a:t>
            </a:r>
            <a:r>
              <a:rPr lang="en-US" dirty="0" smtClean="0"/>
              <a:t>U.S.</a:t>
            </a:r>
          </a:p>
          <a:p>
            <a:pPr lvl="1"/>
            <a:r>
              <a:rPr lang="en-US" dirty="0" smtClean="0"/>
              <a:t>Over </a:t>
            </a:r>
            <a:r>
              <a:rPr lang="en-US" dirty="0" smtClean="0">
                <a:solidFill>
                  <a:schemeClr val="accent2"/>
                </a:solidFill>
              </a:rPr>
              <a:t>300,000 </a:t>
            </a:r>
            <a:r>
              <a:rPr lang="en-US" dirty="0" smtClean="0"/>
              <a:t>users</a:t>
            </a:r>
          </a:p>
          <a:p>
            <a:pPr lvl="1"/>
            <a:r>
              <a:rPr lang="en-US" dirty="0">
                <a:solidFill>
                  <a:srgbClr val="DA1F28"/>
                </a:solidFill>
              </a:rPr>
              <a:t>3.84 billion</a:t>
            </a:r>
            <a:r>
              <a:rPr lang="en-US" dirty="0"/>
              <a:t> packets, corresponding to 2.9 TB of LTE </a:t>
            </a:r>
            <a:r>
              <a:rPr lang="en-US" dirty="0" smtClean="0"/>
              <a:t>traffic</a:t>
            </a:r>
          </a:p>
          <a:p>
            <a:pPr lvl="1"/>
            <a:r>
              <a:rPr lang="en-US" dirty="0" smtClean="0"/>
              <a:t>Collected over 10 consecutive days</a:t>
            </a:r>
          </a:p>
          <a:p>
            <a:r>
              <a:rPr lang="en-US" dirty="0" smtClean="0"/>
              <a:t>Data contents: packet </a:t>
            </a:r>
            <a:r>
              <a:rPr lang="en-US" dirty="0"/>
              <a:t>header </a:t>
            </a:r>
            <a:r>
              <a:rPr lang="en-US" dirty="0" smtClean="0"/>
              <a:t>trace consisting of</a:t>
            </a:r>
          </a:p>
          <a:p>
            <a:pPr lvl="1"/>
            <a:r>
              <a:rPr lang="en-US" dirty="0" smtClean="0"/>
              <a:t>IP </a:t>
            </a:r>
            <a:r>
              <a:rPr lang="en-US" dirty="0"/>
              <a:t>and transport-layer </a:t>
            </a:r>
            <a:r>
              <a:rPr lang="en-US" dirty="0" smtClean="0"/>
              <a:t>headers</a:t>
            </a:r>
          </a:p>
          <a:p>
            <a:pPr lvl="1"/>
            <a:r>
              <a:rPr lang="en-US" dirty="0" smtClean="0"/>
              <a:t>A 64</a:t>
            </a:r>
            <a:r>
              <a:rPr lang="en-US" dirty="0"/>
              <a:t>-bit timestamp for each </a:t>
            </a:r>
            <a:r>
              <a:rPr lang="en-US" dirty="0" smtClean="0"/>
              <a:t>packet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payload data is captured except for headers of </a:t>
            </a:r>
            <a:r>
              <a:rPr lang="en-US" dirty="0" smtClean="0"/>
              <a:t>HTTP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939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56" y="1591733"/>
            <a:ext cx="8345714" cy="5015895"/>
          </a:xfrm>
        </p:spPr>
        <p:txBody>
          <a:bodyPr>
            <a:normAutofit lnSpcReduction="10000"/>
          </a:bodyPr>
          <a:lstStyle/>
          <a:p>
            <a:r>
              <a:rPr lang="en-US" altLang="zh-CN" sz="2800" dirty="0" smtClean="0"/>
              <a:t>In LTE 4G, </a:t>
            </a:r>
            <a:r>
              <a:rPr lang="en-US" altLang="zh-CN" sz="2800" dirty="0"/>
              <a:t>DRX </a:t>
            </a:r>
            <a:r>
              <a:rPr lang="en-US" altLang="zh-CN" sz="2800" dirty="0" smtClean="0"/>
              <a:t>makes UE </a:t>
            </a:r>
            <a:r>
              <a:rPr lang="en-US" altLang="zh-CN" sz="2800" b="1" i="1" dirty="0" smtClean="0"/>
              <a:t>micro-sleep periodically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in the RRC_CONNECTED state</a:t>
            </a:r>
          </a:p>
          <a:p>
            <a:pPr lvl="1"/>
            <a:r>
              <a:rPr lang="en-US" altLang="zh-CN" sz="2400" dirty="0" smtClean="0"/>
              <a:t>Short DRX</a:t>
            </a:r>
          </a:p>
          <a:p>
            <a:pPr lvl="1"/>
            <a:r>
              <a:rPr lang="en-US" altLang="zh-CN" sz="2400" dirty="0" smtClean="0"/>
              <a:t>Long DRX</a:t>
            </a:r>
          </a:p>
          <a:p>
            <a:r>
              <a:rPr lang="en-US" altLang="zh-CN" sz="2800" dirty="0" smtClean="0"/>
              <a:t>DRX </a:t>
            </a:r>
            <a:r>
              <a:rPr lang="en-US" altLang="zh-CN" sz="2800" dirty="0"/>
              <a:t>incurs </a:t>
            </a:r>
            <a:r>
              <a:rPr lang="en-US" altLang="zh-CN" sz="2800" dirty="0" smtClean="0"/>
              <a:t>tradeoffs </a:t>
            </a:r>
            <a:r>
              <a:rPr lang="en-US" altLang="zh-CN" sz="2800" dirty="0"/>
              <a:t>between </a:t>
            </a:r>
            <a:r>
              <a:rPr lang="en-US" altLang="zh-CN" sz="2800" dirty="0" smtClean="0"/>
              <a:t>energy usage and </a:t>
            </a:r>
            <a:r>
              <a:rPr lang="en-US" altLang="zh-CN" sz="2800" dirty="0"/>
              <a:t>latency</a:t>
            </a:r>
          </a:p>
          <a:p>
            <a:pPr lvl="1"/>
            <a:r>
              <a:rPr lang="en-US" altLang="zh-CN" sz="2400" dirty="0" smtClean="0"/>
              <a:t>Short DRX – </a:t>
            </a:r>
            <a:r>
              <a:rPr lang="en-US" altLang="zh-CN" sz="2400" i="1" dirty="0" smtClean="0"/>
              <a:t>sleep less and respond faster</a:t>
            </a:r>
          </a:p>
          <a:p>
            <a:pPr lvl="1"/>
            <a:r>
              <a:rPr lang="en-US" altLang="zh-CN" sz="2400" dirty="0" smtClean="0"/>
              <a:t>Long DRX – </a:t>
            </a:r>
            <a:r>
              <a:rPr lang="en-US" altLang="zh-CN" sz="2400" i="1" dirty="0" smtClean="0"/>
              <a:t>sleep more and </a:t>
            </a:r>
            <a:r>
              <a:rPr lang="en-US" altLang="zh-CN" sz="2400" i="1" dirty="0"/>
              <a:t>respond </a:t>
            </a:r>
            <a:r>
              <a:rPr lang="en-US" altLang="zh-CN" sz="2400" i="1" dirty="0" smtClean="0"/>
              <a:t>slower</a:t>
            </a:r>
          </a:p>
          <a:p>
            <a:r>
              <a:rPr lang="en-US" altLang="zh-CN" dirty="0"/>
              <a:t>In </a:t>
            </a:r>
            <a:r>
              <a:rPr lang="en-US" altLang="zh-CN" dirty="0" smtClean="0"/>
              <a:t>contrast, in UMTS </a:t>
            </a:r>
            <a:r>
              <a:rPr lang="en-US" altLang="zh-CN" dirty="0"/>
              <a:t>3G, </a:t>
            </a:r>
            <a:r>
              <a:rPr lang="en-US" altLang="zh-CN" dirty="0" smtClean="0"/>
              <a:t>UE </a:t>
            </a:r>
            <a:r>
              <a:rPr lang="en-US" altLang="zh-CN" dirty="0"/>
              <a:t>is always listening to the downlink control </a:t>
            </a:r>
            <a:r>
              <a:rPr lang="en-US" altLang="zh-CN" dirty="0" smtClean="0"/>
              <a:t>channel in the data transmission states</a:t>
            </a:r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Discontinuous Reception (DRX): </a:t>
            </a:r>
            <a:br>
              <a:rPr lang="en-US" dirty="0" smtClean="0"/>
            </a:br>
            <a:r>
              <a:rPr lang="en-US" dirty="0" smtClean="0"/>
              <a:t>micro-sleeps for energy saving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6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r="1588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DRX in LTE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6323" y="604732"/>
            <a:ext cx="8845374" cy="5193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A DRX cycle consists </a:t>
            </a:r>
            <a:r>
              <a:rPr lang="en-US" sz="2800" dirty="0" smtClean="0"/>
              <a:t>of</a:t>
            </a:r>
          </a:p>
          <a:p>
            <a:pPr marL="685800" lvl="1"/>
            <a:r>
              <a:rPr lang="en-US" sz="2200" dirty="0" smtClean="0"/>
              <a:t>‘</a:t>
            </a:r>
            <a:r>
              <a:rPr lang="en-US" sz="2200" dirty="0"/>
              <a:t>On Duration</a:t>
            </a:r>
            <a:r>
              <a:rPr lang="en-US" sz="2200" dirty="0" smtClean="0"/>
              <a:t>’ - UE </a:t>
            </a:r>
            <a:r>
              <a:rPr lang="en-US" sz="2200" dirty="0"/>
              <a:t>monitors the downlink control </a:t>
            </a:r>
            <a:r>
              <a:rPr lang="en-US" sz="2200" dirty="0" smtClean="0"/>
              <a:t>channel (PDCCH)</a:t>
            </a:r>
          </a:p>
          <a:p>
            <a:pPr marL="685800" lvl="1"/>
            <a:r>
              <a:rPr lang="en-US" sz="2200" dirty="0" smtClean="0"/>
              <a:t>‘Off Duration’ - skip reception of downlink channel</a:t>
            </a:r>
          </a:p>
          <a:p>
            <a:pPr marL="285750"/>
            <a:r>
              <a:rPr lang="en-US" sz="2800" dirty="0" smtClean="0"/>
              <a:t>T</a:t>
            </a:r>
            <a:r>
              <a:rPr lang="en-US" sz="2800" baseline="-25000" dirty="0" smtClean="0"/>
              <a:t>i</a:t>
            </a:r>
            <a:r>
              <a:rPr lang="en-US" sz="2800" dirty="0"/>
              <a:t>: Continuous reception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Short DRX</a:t>
            </a:r>
            <a:endParaRPr lang="en-US" sz="2200" dirty="0"/>
          </a:p>
          <a:p>
            <a:pPr marL="285750" indent="-285750"/>
            <a:r>
              <a:rPr lang="en-US" sz="2800" dirty="0"/>
              <a:t>T</a:t>
            </a:r>
            <a:r>
              <a:rPr lang="en-US" sz="2800" baseline="-25000" dirty="0"/>
              <a:t>is</a:t>
            </a:r>
            <a:r>
              <a:rPr lang="en-US" sz="2800" dirty="0"/>
              <a:t>: Short DRX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Long DRX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98420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Curved Right Arrow 5"/>
          <p:cNvSpPr/>
          <p:nvPr/>
        </p:nvSpPr>
        <p:spPr>
          <a:xfrm>
            <a:off x="457199" y="1245810"/>
            <a:ext cx="1469355" cy="1648121"/>
          </a:xfrm>
          <a:prstGeom prst="curvedRightArrow">
            <a:avLst>
              <a:gd name="adj1" fmla="val 49102"/>
              <a:gd name="adj2" fmla="val 56083"/>
              <a:gd name="adj3" fmla="val 2281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Send/receive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</a:t>
            </a:r>
            <a:r>
              <a:rPr lang="en-US" sz="2400" b="1" dirty="0" smtClean="0">
                <a:solidFill>
                  <a:schemeClr val="bg1"/>
                </a:solidFill>
              </a:rPr>
              <a:t> packet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Isosceles Triangle 17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16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8" name="Isosceles Triangle 7"/>
          <p:cNvSpPr/>
          <p:nvPr/>
        </p:nvSpPr>
        <p:spPr>
          <a:xfrm rot="19258938">
            <a:off x="3408342" y="3362108"/>
            <a:ext cx="279012" cy="1540766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/>
          <p:cNvSpPr/>
          <p:nvPr/>
        </p:nvSpPr>
        <p:spPr>
          <a:xfrm>
            <a:off x="984683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Short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Isosceles Triangle 9"/>
          <p:cNvSpPr/>
          <p:nvPr/>
        </p:nvSpPr>
        <p:spPr>
          <a:xfrm rot="18176863">
            <a:off x="3530918" y="3786168"/>
            <a:ext cx="440212" cy="15461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881652" y="4507715"/>
            <a:ext cx="3125300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 stops, Tis starts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rot="18299207">
            <a:off x="1345639" y="2598610"/>
            <a:ext cx="1675415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907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7212517" flipV="1">
            <a:off x="1150667" y="2218729"/>
            <a:ext cx="2298094" cy="170536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  <p:sp>
        <p:nvSpPr>
          <p:cNvPr id="14" name="Isosceles Triangle 13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19899834">
            <a:off x="2968999" y="3970500"/>
            <a:ext cx="376936" cy="1035853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510980" y="4636135"/>
            <a:ext cx="2526604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Ti, stops Tis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349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306400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Long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93697" y="4761793"/>
            <a:ext cx="2387642" cy="64612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Tis stops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flipH="1">
            <a:off x="2357464" y="3519039"/>
            <a:ext cx="1524188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Tis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1842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3610968">
            <a:off x="2687909" y="2023155"/>
            <a:ext cx="2360361" cy="177563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2137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race_zoom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r="708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DRX in RRC_CONNECTED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5915"/>
            <a:ext cx="8229600" cy="4525963"/>
          </a:xfrm>
        </p:spPr>
        <p:txBody>
          <a:bodyPr/>
          <a:lstStyle/>
          <a:p>
            <a:r>
              <a:rPr lang="en-US" dirty="0" smtClean="0"/>
              <a:t>LTE uplink one way delay (OWD) is larger than that of downlink</a:t>
            </a:r>
          </a:p>
          <a:p>
            <a:r>
              <a:rPr lang="en-US" dirty="0" smtClean="0"/>
              <a:t>RTT in LTE is more sensitive to packet size than WiFi, mainly due to uplink OWD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4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One way delay and impact of packet size</a:t>
            </a:r>
            <a:endParaRPr lang="en-US" sz="3900" dirty="0"/>
          </a:p>
        </p:txBody>
      </p:sp>
      <p:pic>
        <p:nvPicPr>
          <p:cNvPr id="4" name="Picture 3" descr="len_l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17" y="3206063"/>
            <a:ext cx="6051505" cy="34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8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7"/>
            <a:ext cx="8229600" cy="727102"/>
          </a:xfrm>
        </p:spPr>
        <p:txBody>
          <a:bodyPr>
            <a:noAutofit/>
          </a:bodyPr>
          <a:lstStyle/>
          <a:p>
            <a:r>
              <a:rPr lang="en-US" dirty="0" smtClean="0"/>
              <a:t>LTE power model Verizon 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" y="1763603"/>
            <a:ext cx="8926306" cy="498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48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TCP flow size </a:t>
            </a:r>
            <a:r>
              <a:rPr lang="en-US" dirty="0"/>
              <a:t>exhibiting strong heavy-tail </a:t>
            </a:r>
            <a:r>
              <a:rPr lang="en-US" dirty="0" smtClean="0"/>
              <a:t>distributions, similar to wired networks</a:t>
            </a:r>
          </a:p>
          <a:p>
            <a:pPr lvl="1"/>
            <a:r>
              <a:rPr lang="en-US" dirty="0" smtClean="0"/>
              <a:t>90% flows &lt; 3 </a:t>
            </a:r>
            <a:r>
              <a:rPr lang="en-US" dirty="0"/>
              <a:t>KB </a:t>
            </a:r>
            <a:r>
              <a:rPr lang="en-US" dirty="0" smtClean="0"/>
              <a:t>uplink, &lt; 36 KB </a:t>
            </a:r>
            <a:r>
              <a:rPr lang="en-US" dirty="0"/>
              <a:t>downlink </a:t>
            </a:r>
            <a:r>
              <a:rPr lang="en-US" dirty="0" smtClean="0"/>
              <a:t>payload</a:t>
            </a:r>
          </a:p>
          <a:p>
            <a:pPr lvl="1"/>
            <a:r>
              <a:rPr lang="en-US" dirty="0" smtClean="0"/>
              <a:t>Top 0.6% </a:t>
            </a:r>
            <a:r>
              <a:rPr lang="en-US" dirty="0"/>
              <a:t>of flows </a:t>
            </a:r>
            <a:r>
              <a:rPr lang="en-US" dirty="0" smtClean="0"/>
              <a:t>have 62% total </a:t>
            </a:r>
            <a:r>
              <a:rPr lang="en-US" dirty="0"/>
              <a:t>downlink </a:t>
            </a:r>
            <a:r>
              <a:rPr lang="en-US" dirty="0" smtClean="0"/>
              <a:t>bytes</a:t>
            </a:r>
          </a:p>
          <a:p>
            <a:r>
              <a:rPr lang="en-US" dirty="0" smtClean="0"/>
              <a:t>Delaying FIN/RESET </a:t>
            </a:r>
            <a:r>
              <a:rPr lang="en-US" dirty="0"/>
              <a:t>for longer than </a:t>
            </a:r>
            <a:r>
              <a:rPr lang="en-US" dirty="0" smtClean="0"/>
              <a:t>10 seconds </a:t>
            </a:r>
            <a:r>
              <a:rPr lang="en-US" dirty="0"/>
              <a:t>occurs in </a:t>
            </a:r>
            <a:r>
              <a:rPr lang="en-US" dirty="0" smtClean="0"/>
              <a:t>23% </a:t>
            </a:r>
            <a:r>
              <a:rPr lang="en-US" dirty="0"/>
              <a:t>of the flows </a:t>
            </a:r>
            <a:endParaRPr lang="en-US" dirty="0"/>
          </a:p>
          <a:p>
            <a:r>
              <a:rPr lang="en-US" dirty="0" smtClean="0"/>
              <a:t>TCP concurrency is not high</a:t>
            </a:r>
          </a:p>
          <a:p>
            <a:pPr lvl="1"/>
            <a:r>
              <a:rPr lang="en-US" dirty="0" smtClean="0"/>
              <a:t>1 </a:t>
            </a:r>
            <a:r>
              <a:rPr lang="en-US" dirty="0"/>
              <a:t>TCP flow actively downloading </a:t>
            </a:r>
            <a:r>
              <a:rPr lang="en-US" dirty="0" smtClean="0"/>
              <a:t>for 72% of the time</a:t>
            </a:r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2G/3G </a:t>
            </a:r>
            <a:r>
              <a:rPr lang="en-US" dirty="0" smtClean="0"/>
              <a:t>networks</a:t>
            </a:r>
            <a:r>
              <a:rPr lang="en-US" dirty="0"/>
              <a:t>, usually the RAN latency dominates the overall end-to-end </a:t>
            </a:r>
            <a:r>
              <a:rPr lang="en-US" dirty="0" smtClean="0"/>
              <a:t>delay; no </a:t>
            </a:r>
            <a:r>
              <a:rPr lang="en-US" dirty="0"/>
              <a:t>longer the case in LTE </a:t>
            </a:r>
            <a:r>
              <a:rPr lang="en-US" dirty="0" smtClean="0"/>
              <a:t>networks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2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27088" y="2867456"/>
            <a:ext cx="1706925" cy="532528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9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model Verizon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11877" y="2038486"/>
            <a:ext cx="6637811" cy="387026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P(on) – P(off) =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620mW</a:t>
            </a:r>
            <a:r>
              <a:rPr lang="en-US" altLang="zh-CN" sz="3200" b="1" dirty="0" smtClean="0"/>
              <a:t>, DRX saves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36%</a:t>
            </a:r>
            <a:r>
              <a:rPr lang="en-US" altLang="zh-CN" sz="3200" b="1" dirty="0" smtClean="0"/>
              <a:t> energy in RRC_CONNECTED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High power levels in </a:t>
            </a:r>
            <a:r>
              <a:rPr lang="en-US" altLang="zh-CN" sz="3200" b="1" i="1" dirty="0" smtClean="0"/>
              <a:t>both</a:t>
            </a:r>
            <a:r>
              <a:rPr lang="en-US" altLang="zh-CN" sz="3200" b="1" dirty="0" smtClean="0"/>
              <a:t> On and Off durations in the DRX cycle of RRC_CONNECTED</a:t>
            </a:r>
          </a:p>
        </p:txBody>
      </p:sp>
    </p:spTree>
    <p:extLst>
      <p:ext uri="{BB962C8B-B14F-4D97-AF65-F5344CB8AC3E}">
        <p14:creationId xmlns:p14="http://schemas.microsoft.com/office/powerpoint/2010/main" val="119840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724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Uplink/downlink throughput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u</a:t>
            </a:r>
            <a:r>
              <a:rPr lang="en-US" dirty="0" smtClean="0"/>
              <a:t>/t</a:t>
            </a:r>
            <a:r>
              <a:rPr lang="en-US" baseline="-25000" dirty="0" smtClean="0"/>
              <a:t>d </a:t>
            </a:r>
            <a:r>
              <a:rPr lang="en-US" dirty="0" smtClean="0"/>
              <a:t>(Mbps)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07" y="2654962"/>
            <a:ext cx="5066127" cy="796106"/>
          </a:xfrm>
          <a:prstGeom prst="rect">
            <a:avLst/>
          </a:prstGeom>
        </p:spPr>
      </p:pic>
      <p:pic>
        <p:nvPicPr>
          <p:cNvPr id="7" name="Picture 6" descr="Screen Shot 2012-05-24 at 3.56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3464"/>
            <a:ext cx="9144000" cy="1743197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20" y="5066661"/>
            <a:ext cx="4304297" cy="49939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327215" y="5566055"/>
            <a:ext cx="4865252" cy="10174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&lt; 6% error rate for predicting energy usage of 5 real applications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497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For large data transfer with maximum rate, LTE’s energy efficiency is comparable with WiFi, due to LTE’s high downlink throughput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pic>
        <p:nvPicPr>
          <p:cNvPr id="8" name="Picture 7" descr="energy_size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7" y="2793807"/>
            <a:ext cx="6937109" cy="399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2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" r="209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(New Jersey)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06590" y="3101612"/>
            <a:ext cx="1673411" cy="603799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5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5" b="4075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(Michigan)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23599" y="3237976"/>
            <a:ext cx="1590867" cy="1046756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6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</a:p>
          <a:p>
            <a:pPr lvl="1"/>
            <a:r>
              <a:rPr lang="en-US" dirty="0" smtClean="0"/>
              <a:t>Collected from 20 volunteer smartphone users for five months, totaling 118GB</a:t>
            </a:r>
          </a:p>
          <a:p>
            <a:pPr lvl="1"/>
            <a:r>
              <a:rPr lang="en-US" dirty="0" smtClean="0"/>
              <a:t>Contains packet traces including full payload</a:t>
            </a:r>
          </a:p>
          <a:p>
            <a:r>
              <a:rPr lang="en-US" dirty="0" smtClean="0"/>
              <a:t>Trace-driven modeling methodology</a:t>
            </a:r>
          </a:p>
          <a:p>
            <a:pPr lvl="1"/>
            <a:r>
              <a:rPr lang="en-US" dirty="0" smtClean="0"/>
              <a:t>Network model simulator</a:t>
            </a:r>
          </a:p>
          <a:p>
            <a:pPr lvl="2"/>
            <a:r>
              <a:rPr lang="en-US" dirty="0" smtClean="0"/>
              <a:t>Simulates network states, such as RRC state transitions</a:t>
            </a:r>
          </a:p>
          <a:p>
            <a:pPr lvl="1"/>
            <a:r>
              <a:rPr lang="en-US" dirty="0" smtClean="0"/>
              <a:t>Power model simulator</a:t>
            </a:r>
          </a:p>
          <a:p>
            <a:pPr lvl="2"/>
            <a:r>
              <a:rPr lang="en-US" dirty="0" smtClean="0"/>
              <a:t>Calculates power usage based on the network states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trace based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4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Total energy usage</a:t>
            </a:r>
          </a:p>
          <a:p>
            <a:pPr lvl="1"/>
            <a:r>
              <a:rPr lang="en-US" dirty="0" smtClean="0"/>
              <a:t>LTE/WiFi ≈ </a:t>
            </a:r>
            <a:r>
              <a:rPr lang="en-US" b="1" dirty="0" smtClean="0">
                <a:solidFill>
                  <a:srgbClr val="FF0000"/>
                </a:solidFill>
              </a:rPr>
              <a:t>23</a:t>
            </a:r>
            <a:r>
              <a:rPr lang="en-US" dirty="0" smtClean="0"/>
              <a:t>          3G/WiFi </a:t>
            </a:r>
            <a:r>
              <a:rPr lang="en-US" dirty="0"/>
              <a:t>≈ </a:t>
            </a:r>
            <a:r>
              <a:rPr lang="en-US" b="1" dirty="0" smtClean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total energy of all user traces via simulation in LTE/3G/WiFi</a:t>
            </a:r>
            <a:endParaRPr lang="en-US" dirty="0"/>
          </a:p>
        </p:txBody>
      </p:sp>
      <p:pic>
        <p:nvPicPr>
          <p:cNvPr id="4" name="Picture 3" descr="energy_ratio6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6" y="2454255"/>
            <a:ext cx="7105430" cy="44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678266"/>
          </a:xfrm>
        </p:spPr>
        <p:txBody>
          <a:bodyPr/>
          <a:lstStyle/>
          <a:p>
            <a:r>
              <a:rPr lang="en-US" dirty="0" smtClean="0"/>
              <a:t>User coverage vs. collected information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8941" y="149412"/>
            <a:ext cx="8417859" cy="1268226"/>
          </a:xfrm>
        </p:spPr>
        <p:txBody>
          <a:bodyPr>
            <a:noAutofit/>
          </a:bodyPr>
          <a:lstStyle/>
          <a:p>
            <a:r>
              <a:rPr lang="en-US" sz="4000" dirty="0" smtClean="0"/>
              <a:t>Design tradeoff in smartphone measurement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74658" y="5490441"/>
            <a:ext cx="4887918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V="1">
            <a:off x="868459" y="4348703"/>
            <a:ext cx="3084779" cy="2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08368" y="5682006"/>
            <a:ext cx="16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coverage</a:t>
            </a:r>
            <a:endParaRPr lang="en-US" dirty="0"/>
          </a:p>
        </p:txBody>
      </p:sp>
      <p:sp>
        <p:nvSpPr>
          <p:cNvPr id="19" name="Cloud 18"/>
          <p:cNvSpPr/>
          <p:nvPr/>
        </p:nvSpPr>
        <p:spPr>
          <a:xfrm>
            <a:off x="2649405" y="3171102"/>
            <a:ext cx="1893591" cy="617608"/>
          </a:xfrm>
          <a:prstGeom prst="clou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Fewer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0" name="Cloud 19"/>
          <p:cNvSpPr/>
          <p:nvPr/>
        </p:nvSpPr>
        <p:spPr>
          <a:xfrm>
            <a:off x="4916018" y="4705460"/>
            <a:ext cx="2061511" cy="617608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Less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8712" y="4021308"/>
            <a:ext cx="164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Collected information</a:t>
            </a:r>
          </a:p>
        </p:txBody>
      </p:sp>
      <p:sp>
        <p:nvSpPr>
          <p:cNvPr id="37" name="Rounded Rectangular Callout 36"/>
          <p:cNvSpPr/>
          <p:nvPr/>
        </p:nvSpPr>
        <p:spPr>
          <a:xfrm>
            <a:off x="6472547" y="3788710"/>
            <a:ext cx="2430259" cy="916750"/>
          </a:xfrm>
          <a:prstGeom prst="wedgeRoundRectCallout">
            <a:avLst>
              <a:gd name="adj1" fmla="val -55555"/>
              <a:gd name="adj2" fmla="val 7582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Speedtest.net</a:t>
            </a:r>
            <a:endParaRPr lang="en-US" dirty="0" smtClean="0"/>
          </a:p>
          <a:p>
            <a:pPr algn="ctr"/>
            <a:r>
              <a:rPr lang="en-US" dirty="0" smtClean="0"/>
              <a:t>FCC’s broadband test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4188838" y="2089815"/>
            <a:ext cx="2430259" cy="561706"/>
          </a:xfrm>
          <a:prstGeom prst="wedgeRoundRectCallout">
            <a:avLst>
              <a:gd name="adj1" fmla="val -52037"/>
              <a:gd name="adj2" fmla="val 19090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Liu, </a:t>
            </a:r>
            <a:r>
              <a:rPr lang="en-US" dirty="0" err="1" smtClean="0">
                <a:solidFill>
                  <a:srgbClr val="FFFFFF"/>
                </a:solidFill>
              </a:rPr>
              <a:t>MobiCom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39" name="Rounded Rectangular Callout 38"/>
          <p:cNvSpPr/>
          <p:nvPr/>
        </p:nvSpPr>
        <p:spPr>
          <a:xfrm>
            <a:off x="5257417" y="2890249"/>
            <a:ext cx="2656188" cy="561706"/>
          </a:xfrm>
          <a:prstGeom prst="wedgeRoundRectCallout">
            <a:avLst>
              <a:gd name="adj1" fmla="val -86934"/>
              <a:gd name="adj2" fmla="val 5395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Zhong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HotMetrics</a:t>
            </a:r>
            <a:r>
              <a:rPr lang="en-US" dirty="0" smtClean="0">
                <a:solidFill>
                  <a:srgbClr val="FFFFFF"/>
                </a:solidFill>
              </a:rPr>
              <a:t> 2010</a:t>
            </a:r>
          </a:p>
        </p:txBody>
      </p:sp>
      <p:sp>
        <p:nvSpPr>
          <p:cNvPr id="40" name="Cloud 39"/>
          <p:cNvSpPr/>
          <p:nvPr/>
        </p:nvSpPr>
        <p:spPr>
          <a:xfrm>
            <a:off x="3116187" y="4124485"/>
            <a:ext cx="1893591" cy="617608"/>
          </a:xfrm>
          <a:prstGeom prst="clou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1321311" y="5938897"/>
            <a:ext cx="2656188" cy="561706"/>
          </a:xfrm>
          <a:prstGeom prst="wedgeRoundRectCallout">
            <a:avLst>
              <a:gd name="adj1" fmla="val 54215"/>
              <a:gd name="adj2" fmla="val -3199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Willkomm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DySPAN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4900170" y="3527141"/>
            <a:ext cx="1336018" cy="458529"/>
          </a:xfrm>
          <a:prstGeom prst="wedgeRoundRectCallout">
            <a:avLst>
              <a:gd name="adj1" fmla="val -109608"/>
              <a:gd name="adj2" fmla="val -4891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4908094" y="3512200"/>
            <a:ext cx="1328094" cy="561706"/>
          </a:xfrm>
          <a:prstGeom prst="wedgeRoundRectCallout">
            <a:avLst>
              <a:gd name="adj1" fmla="val 24790"/>
              <a:gd name="adj2" fmla="val 16482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Our study</a:t>
            </a:r>
          </a:p>
        </p:txBody>
      </p:sp>
    </p:spTree>
    <p:extLst>
      <p:ext uri="{BB962C8B-B14F-4D97-AF65-F5344CB8AC3E}">
        <p14:creationId xmlns:p14="http://schemas.microsoft.com/office/powerpoint/2010/main" val="214673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and image contents are dominant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Breakdown of content type for all HTTP traffic based on </a:t>
            </a:r>
            <a:r>
              <a:rPr lang="en-US" dirty="0" smtClean="0">
                <a:effectLst/>
              </a:rPr>
              <a:t>content size</a:t>
            </a:r>
            <a:endParaRPr lang="en-US" dirty="0"/>
          </a:p>
        </p:txBody>
      </p:sp>
      <p:pic>
        <p:nvPicPr>
          <p:cNvPr id="5" name="Picture 4" descr="content_type_new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96" y="1975768"/>
            <a:ext cx="5435287" cy="41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3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3490"/>
            <a:ext cx="8555832" cy="4926616"/>
          </a:xfrm>
        </p:spPr>
        <p:txBody>
          <a:bodyPr>
            <a:normAutofit/>
          </a:bodyPr>
          <a:lstStyle/>
          <a:p>
            <a:r>
              <a:rPr lang="en-US" dirty="0" smtClean="0"/>
              <a:t>Multiple factors have impact</a:t>
            </a:r>
            <a:endParaRPr lang="en-US" sz="2270" dirty="0" smtClean="0"/>
          </a:p>
          <a:p>
            <a:pPr lvl="1"/>
            <a:r>
              <a:rPr lang="en-US" sz="2270" dirty="0" smtClean="0"/>
              <a:t>Network condition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1"/>
            <a:r>
              <a:rPr lang="en-US" sz="2270" dirty="0" smtClean="0"/>
              <a:t>Content differences</a:t>
            </a:r>
          </a:p>
          <a:p>
            <a:r>
              <a:rPr lang="en-US" sz="2570" dirty="0" smtClean="0"/>
              <a:t>Lack of low-level information and access</a:t>
            </a:r>
          </a:p>
          <a:p>
            <a:pPr lvl="1"/>
            <a:r>
              <a:rPr lang="en-US" sz="2270" dirty="0" smtClean="0"/>
              <a:t>No visibility into link layer</a:t>
            </a:r>
          </a:p>
          <a:p>
            <a:pPr lvl="1"/>
            <a:r>
              <a:rPr lang="en-US" sz="2270" dirty="0" smtClean="0"/>
              <a:t>Difficult to instrument client OS and application</a:t>
            </a:r>
          </a:p>
          <a:p>
            <a:pPr lvl="1"/>
            <a:r>
              <a:rPr lang="en-US" sz="2270" dirty="0" smtClean="0"/>
              <a:t>No access to public web servers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challenges of web performance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4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Vary one factor at a time</a:t>
            </a:r>
          </a:p>
          <a:p>
            <a:pPr lvl="1"/>
            <a:r>
              <a:rPr lang="en-US" sz="2270" dirty="0" smtClean="0"/>
              <a:t>Network condition</a:t>
            </a:r>
          </a:p>
          <a:p>
            <a:pPr lvl="2"/>
            <a:r>
              <a:rPr lang="en-US" sz="1970" dirty="0" smtClean="0"/>
              <a:t>Simulate cellular network with WiFi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2"/>
            <a:r>
              <a:rPr lang="en-US" sz="1970" dirty="0" smtClean="0"/>
              <a:t>Control TCP concurrency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2"/>
            <a:r>
              <a:rPr lang="en-US" sz="1970" dirty="0" smtClean="0"/>
              <a:t>Change compression mode and server parallelism</a:t>
            </a:r>
          </a:p>
          <a:p>
            <a:pPr lvl="1"/>
            <a:r>
              <a:rPr lang="en-US" sz="2270" dirty="0" smtClean="0"/>
              <a:t>Content difference</a:t>
            </a:r>
          </a:p>
          <a:p>
            <a:pPr lvl="2"/>
            <a:r>
              <a:rPr lang="en-US" dirty="0" smtClean="0"/>
              <a:t>Host static website snapshots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isolate impact of individual factor?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047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9294" y="1600200"/>
            <a:ext cx="8964706" cy="4525963"/>
          </a:xfrm>
        </p:spPr>
        <p:txBody>
          <a:bodyPr>
            <a:normAutofit/>
          </a:bodyPr>
          <a:lstStyle/>
          <a:p>
            <a:pPr marL="0"/>
            <a:r>
              <a:rPr lang="en-US" sz="2800" dirty="0" smtClean="0"/>
              <a:t>TCP flow analysis technique </a:t>
            </a:r>
            <a:r>
              <a:rPr lang="en-US" altLang="zh-CN" sz="2800" dirty="0" smtClean="0"/>
              <a:t>to </a:t>
            </a:r>
            <a:r>
              <a:rPr lang="en-US" sz="2800" dirty="0" smtClean="0"/>
              <a:t>break down page load time</a:t>
            </a:r>
          </a:p>
          <a:p>
            <a:pPr lvl="1"/>
            <a:r>
              <a:rPr lang="en-US" sz="2400" dirty="0" smtClean="0"/>
              <a:t>DNS lookup time</a:t>
            </a:r>
          </a:p>
          <a:p>
            <a:pPr lvl="1"/>
            <a:r>
              <a:rPr lang="en-US" sz="2400" dirty="0" smtClean="0"/>
              <a:t>TCP handshake time</a:t>
            </a:r>
          </a:p>
          <a:p>
            <a:pPr lvl="1"/>
            <a:r>
              <a:rPr lang="en-US" sz="2400" dirty="0" smtClean="0"/>
              <a:t>TCP idle time</a:t>
            </a:r>
          </a:p>
          <a:p>
            <a:pPr lvl="1"/>
            <a:r>
              <a:rPr lang="en-US" sz="2400" dirty="0" smtClean="0"/>
              <a:t>TCP transfer time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identify performance bottlenecks?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36454" y="4414512"/>
            <a:ext cx="320040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53992" y="4414511"/>
            <a:ext cx="32004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3742" y="4420379"/>
            <a:ext cx="4489704" cy="14630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01049" y="4737866"/>
            <a:ext cx="292608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69739" y="4737865"/>
            <a:ext cx="41148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2774" y="4731639"/>
            <a:ext cx="1965960" cy="1465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23959" y="2334184"/>
            <a:ext cx="915926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23959" y="2761797"/>
            <a:ext cx="915926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17851" y="3176743"/>
            <a:ext cx="922033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11746" y="3579705"/>
            <a:ext cx="928139" cy="134321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9497" y="4235714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9497" y="4543991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logo.png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348756" y="4420380"/>
            <a:ext cx="818228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200262" y="5114115"/>
            <a:ext cx="6786617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802300" y="4680616"/>
            <a:ext cx="1668306" cy="1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25666" y="4414511"/>
            <a:ext cx="914400" cy="146304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19577" y="5330104"/>
            <a:ext cx="73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83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546" y="1713001"/>
            <a:ext cx="2477967" cy="165197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0824"/>
            <a:ext cx="8229600" cy="5214470"/>
          </a:xfrm>
        </p:spPr>
        <p:txBody>
          <a:bodyPr>
            <a:normAutofit/>
          </a:bodyPr>
          <a:lstStyle/>
          <a:p>
            <a:r>
              <a:rPr lang="en-US" dirty="0" smtClean="0"/>
              <a:t>Platform</a:t>
            </a:r>
          </a:p>
          <a:p>
            <a:endParaRPr lang="en-US" sz="2900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Web browsing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64353"/>
            <a:ext cx="8229600" cy="896471"/>
          </a:xfrm>
        </p:spPr>
        <p:txBody>
          <a:bodyPr>
            <a:normAutofit/>
          </a:bodyPr>
          <a:lstStyle/>
          <a:p>
            <a:r>
              <a:rPr lang="en-US" dirty="0" smtClean="0"/>
              <a:t>Controlled experiment setup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2066" y="1688579"/>
            <a:ext cx="1480173" cy="165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23355" y="1761845"/>
            <a:ext cx="1538973" cy="1538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60815" y="1917179"/>
            <a:ext cx="1527795" cy="132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ound Single Corner Rectangle 13"/>
          <p:cNvSpPr/>
          <p:nvPr/>
        </p:nvSpPr>
        <p:spPr>
          <a:xfrm>
            <a:off x="6051767" y="3021576"/>
            <a:ext cx="371932" cy="561705"/>
          </a:xfrm>
          <a:prstGeom prst="round1Rect">
            <a:avLst/>
          </a:prstGeom>
          <a:solidFill>
            <a:schemeClr val="bg1"/>
          </a:solidFill>
          <a:ln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965" y="4097878"/>
            <a:ext cx="853970" cy="638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674" y="4075557"/>
            <a:ext cx="1032783" cy="7593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6627" y="4144331"/>
            <a:ext cx="1078763" cy="5434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890" y="4016009"/>
            <a:ext cx="720665" cy="7206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2753" y="4205386"/>
            <a:ext cx="796865" cy="3789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4578" y="4205386"/>
            <a:ext cx="806348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69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Collected from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volunteers in </a:t>
            </a:r>
            <a:r>
              <a:rPr lang="en-US" b="1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months</a:t>
            </a:r>
          </a:p>
          <a:p>
            <a:pPr lvl="1"/>
            <a:r>
              <a:rPr lang="en-US" dirty="0" smtClean="0"/>
              <a:t>May 2011 ~ Oct 2011, Android 2.2 smartphones</a:t>
            </a:r>
          </a:p>
          <a:p>
            <a:r>
              <a:rPr lang="en-US" dirty="0" smtClean="0"/>
              <a:t>Full packet payload and process association is collected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131.49</a:t>
            </a:r>
            <a:r>
              <a:rPr lang="en-US" dirty="0" smtClean="0"/>
              <a:t> </a:t>
            </a:r>
            <a:r>
              <a:rPr lang="en-US" dirty="0"/>
              <a:t>millions </a:t>
            </a:r>
            <a:r>
              <a:rPr lang="en-US" dirty="0" smtClean="0"/>
              <a:t>packets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80.03GB</a:t>
            </a:r>
            <a:r>
              <a:rPr lang="en-US" dirty="0" smtClean="0"/>
              <a:t> payload</a:t>
            </a:r>
          </a:p>
          <a:p>
            <a:r>
              <a:rPr lang="en-US" dirty="0" smtClean="0"/>
              <a:t>Screen on/off status with sampling rate of </a:t>
            </a:r>
            <a:r>
              <a:rPr lang="en-US" b="1" i="1" dirty="0" smtClean="0"/>
              <a:t>1Hz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7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burst is a sequence of packets with inter-</a:t>
            </a:r>
            <a:r>
              <a:rPr lang="en-US" dirty="0"/>
              <a:t>packet time ≤ </a:t>
            </a:r>
            <a:r>
              <a:rPr lang="en-US" b="1" dirty="0" smtClean="0"/>
              <a:t>BT</a:t>
            </a:r>
            <a:r>
              <a:rPr lang="en-US" dirty="0" smtClean="0"/>
              <a:t>, and leading/trailing gap &gt; </a:t>
            </a:r>
            <a:r>
              <a:rPr lang="en-US" b="1" dirty="0" smtClean="0"/>
              <a:t>BT</a:t>
            </a:r>
          </a:p>
          <a:p>
            <a:r>
              <a:rPr lang="en-US" b="1" dirty="0" smtClean="0"/>
              <a:t>BT</a:t>
            </a:r>
            <a:r>
              <a:rPr lang="en-US" dirty="0" smtClean="0"/>
              <a:t> is burst threshold selected empirically based on network RTTs, e.g. BT = 2s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 “</a:t>
            </a:r>
            <a:r>
              <a:rPr lang="en-US" b="1" i="1" dirty="0" smtClean="0"/>
              <a:t>burst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09644" y="4854723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240104" y="4854723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244863" y="4854723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78058" y="4852475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63768" y="4852475"/>
            <a:ext cx="279100" cy="265178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4" idx="1"/>
          </p:cNvCxnSpPr>
          <p:nvPr/>
        </p:nvCxnSpPr>
        <p:spPr>
          <a:xfrm>
            <a:off x="1157158" y="4985064"/>
            <a:ext cx="2052486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14147" y="445972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7" idx="3"/>
            <a:endCxn id="9" idx="1"/>
          </p:cNvCxnSpPr>
          <p:nvPr/>
        </p:nvCxnSpPr>
        <p:spPr>
          <a:xfrm flipV="1">
            <a:off x="5523963" y="4985064"/>
            <a:ext cx="2539805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76321" y="4461973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14237" y="414441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endCxn id="6" idx="1"/>
          </p:cNvCxnSpPr>
          <p:nvPr/>
        </p:nvCxnSpPr>
        <p:spPr>
          <a:xfrm>
            <a:off x="3488744" y="4987312"/>
            <a:ext cx="751360" cy="0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96031" y="4296515"/>
            <a:ext cx="662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3366FF"/>
                </a:solidFill>
              </a:rPr>
              <a:t>…</a:t>
            </a:r>
            <a:endParaRPr lang="en-US" sz="5400" dirty="0">
              <a:solidFill>
                <a:srgbClr val="3366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01622" y="4143288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860770" y="4610680"/>
            <a:ext cx="3139871" cy="776646"/>
          </a:xfrm>
          <a:prstGeom prst="roundRect">
            <a:avLst/>
          </a:prstGeom>
          <a:solidFill>
            <a:schemeClr val="tx2">
              <a:lumMod val="60000"/>
              <a:lumOff val="40000"/>
              <a:alpha val="14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36261" y="543385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Burst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6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Radio Resource Control (RRC) </a:t>
            </a:r>
            <a:br>
              <a:rPr lang="en-US" dirty="0" smtClean="0"/>
            </a:br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574976" y="3507545"/>
            <a:ext cx="1398231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73064" y="3507545"/>
            <a:ext cx="479073" cy="1868093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42499" y="3507545"/>
            <a:ext cx="4083486" cy="1868093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Tail</a:t>
            </a:r>
            <a:endParaRPr lang="en-US" sz="2000" b="1" dirty="0"/>
          </a:p>
        </p:txBody>
      </p:sp>
      <p:sp>
        <p:nvSpPr>
          <p:cNvPr id="7" name="Right Triangle 6"/>
          <p:cNvSpPr/>
          <p:nvPr/>
        </p:nvSpPr>
        <p:spPr>
          <a:xfrm>
            <a:off x="7525985" y="3507545"/>
            <a:ext cx="496843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02868" y="5676631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9163" y="583749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72847" y="6024027"/>
            <a:ext cx="154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Promotion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347834" y="4843982"/>
            <a:ext cx="0" cy="1099619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109433" y="2012406"/>
            <a:ext cx="0" cy="4246373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0047" y="3507545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1574977" y="3507545"/>
            <a:ext cx="447999" cy="1868093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397726" y="1810742"/>
            <a:ext cx="15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packet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188968" y="2894574"/>
            <a:ext cx="0" cy="1564457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134142" y="2743760"/>
            <a:ext cx="1637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packet to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096756" y="2479075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starts</a:t>
            </a:r>
          </a:p>
        </p:txBody>
      </p:sp>
      <p:cxnSp>
        <p:nvCxnSpPr>
          <p:cNvPr id="56" name="Straight Arrow Connector 55"/>
          <p:cNvCxnSpPr>
            <a:stCxn id="55" idx="1"/>
          </p:cNvCxnSpPr>
          <p:nvPr/>
        </p:nvCxnSpPr>
        <p:spPr>
          <a:xfrm flipH="1">
            <a:off x="3442499" y="2894574"/>
            <a:ext cx="654257" cy="612971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342373" y="2012406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expires</a:t>
            </a:r>
          </a:p>
        </p:txBody>
      </p:sp>
      <p:cxnSp>
        <p:nvCxnSpPr>
          <p:cNvPr id="61" name="Straight Arrow Connector 60"/>
          <p:cNvCxnSpPr>
            <a:stCxn id="60" idx="2"/>
            <a:endCxn id="7" idx="0"/>
          </p:cNvCxnSpPr>
          <p:nvPr/>
        </p:nvCxnSpPr>
        <p:spPr>
          <a:xfrm>
            <a:off x="7044699" y="2843403"/>
            <a:ext cx="481286" cy="664142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934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  <p:bldP spid="25" grpId="0"/>
      <p:bldP spid="39" grpId="0"/>
      <p:bldP spid="46" grpId="0"/>
      <p:bldP spid="53" grpId="0"/>
      <p:bldP spid="55" grpId="0"/>
      <p:bldP spid="60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3926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traffic consumes more energy and radio resource than </a:t>
            </a:r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  <a:r>
              <a:rPr lang="en-US" sz="2800" dirty="0" smtClean="0"/>
              <a:t> traffic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traffic pattern affect</a:t>
            </a:r>
            <a:br>
              <a:rPr lang="en-US" dirty="0" smtClean="0"/>
            </a:br>
            <a:r>
              <a:rPr lang="en-US" dirty="0" smtClean="0"/>
              <a:t>energy and radio resource?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140730" y="3392789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24524" y="3392789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1534" y="3392789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ight Triangle 6"/>
          <p:cNvSpPr/>
          <p:nvPr/>
        </p:nvSpPr>
        <p:spPr>
          <a:xfrm>
            <a:off x="3610761" y="3392789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85249" y="585723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ight Triangle 10"/>
          <p:cNvSpPr/>
          <p:nvPr/>
        </p:nvSpPr>
        <p:spPr>
          <a:xfrm flipH="1">
            <a:off x="4215257" y="3378021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99051" y="337802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06061" y="3378021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>
            <a:off x="6685288" y="3378021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/>
          <p:cNvSpPr/>
          <p:nvPr/>
        </p:nvSpPr>
        <p:spPr>
          <a:xfrm flipH="1">
            <a:off x="1070954" y="486847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54748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68768" y="4868475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3847995" y="4868475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61757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043111" y="3272991"/>
            <a:ext cx="1599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traffic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85249" y="433904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92231" y="4775450"/>
            <a:ext cx="1589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</a:p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traffic</a:t>
            </a:r>
            <a:endParaRPr lang="en-US" sz="2800" b="1" dirty="0">
              <a:solidFill>
                <a:srgbClr val="008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99163" y="583749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982358" y="3116098"/>
            <a:ext cx="0" cy="3078559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-6018" y="4524394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7835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033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 screen-off applications</a:t>
            </a:r>
            <a:br>
              <a:rPr lang="en-US" dirty="0" smtClean="0"/>
            </a:br>
            <a:r>
              <a:rPr lang="en-US" dirty="0" smtClean="0"/>
              <a:t>based on packet count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4364754"/>
              </p:ext>
            </p:extLst>
          </p:nvPr>
        </p:nvGraphicFramePr>
        <p:xfrm>
          <a:off x="280008" y="1603809"/>
          <a:ext cx="8612772" cy="507336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4306386"/>
                <a:gridCol w="4306386"/>
              </a:tblGrid>
              <a:tr h="547307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Application category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screen-off packets</a:t>
                      </a:r>
                      <a:r>
                        <a:rPr lang="en-US" sz="2300" b="0" baseline="0" dirty="0" smtClean="0"/>
                        <a:t> </a:t>
                      </a:r>
                      <a:r>
                        <a:rPr lang="en-US" sz="2300" b="0" dirty="0" smtClean="0"/>
                        <a:t>/ total packets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err="1" smtClean="0"/>
                        <a:t>Homescreen</a:t>
                      </a:r>
                      <a:r>
                        <a:rPr lang="en-US" sz="2300" b="0" dirty="0" smtClean="0"/>
                        <a:t> widget</a:t>
                      </a:r>
                      <a:endParaRPr lang="en-US" sz="2300" b="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3.80%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3.30%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2.69%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2.66%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>
                          <a:solidFill>
                            <a:srgbClr val="000000"/>
                          </a:solidFill>
                        </a:rPr>
                        <a:t>2.37%</a:t>
                      </a:r>
                      <a:endParaRPr lang="en-US" sz="23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2.07%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Social network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1.95%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News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1.94%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Email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1.33%</a:t>
                      </a:r>
                      <a:endParaRPr lang="en-US" sz="23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68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Autofit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4737725"/>
              </p:ext>
            </p:extLst>
          </p:nvPr>
        </p:nvGraphicFramePr>
        <p:xfrm>
          <a:off x="126420" y="2346359"/>
          <a:ext cx="8832677" cy="37093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864269749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020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</a:t>
            </a:r>
            <a:r>
              <a:rPr lang="en-US" dirty="0"/>
              <a:t>buffers in </a:t>
            </a:r>
            <a:r>
              <a:rPr lang="en-US" dirty="0" smtClean="0"/>
              <a:t>the LTE networks </a:t>
            </a:r>
            <a:r>
              <a:rPr lang="en-US" dirty="0"/>
              <a:t>may cause high queuing </a:t>
            </a:r>
            <a:r>
              <a:rPr lang="en-US" dirty="0" smtClean="0"/>
              <a:t>delays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Queueing delay</a:t>
            </a:r>
            <a:endParaRPr lang="en-US" dirty="0"/>
          </a:p>
        </p:txBody>
      </p:sp>
      <p:pic>
        <p:nvPicPr>
          <p:cNvPr id="5" name="Picture 4" descr="rtt_bif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29" y="2281368"/>
            <a:ext cx="7109233" cy="37259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54573" y="6007909"/>
            <a:ext cx="5586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– unacknowledged TCP bytes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75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7517829"/>
              </p:ext>
            </p:extLst>
          </p:nvPr>
        </p:nvGraphicFramePr>
        <p:xfrm>
          <a:off x="126420" y="2346359"/>
          <a:ext cx="8832677" cy="37093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049351055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33800" y="4159923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32178" y="4899633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12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8214534"/>
              </p:ext>
            </p:extLst>
          </p:nvPr>
        </p:nvGraphicFramePr>
        <p:xfrm>
          <a:off x="126420" y="2346359"/>
          <a:ext cx="8832677" cy="370931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16306572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19034" y="4145155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46944" y="4884865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57200" y="2274307"/>
            <a:ext cx="8229600" cy="282073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Traffic pattern has significant impact on resource consumption</a:t>
            </a:r>
          </a:p>
          <a:p>
            <a:pPr lvl="2"/>
            <a:r>
              <a:rPr lang="en-US" altLang="zh-CN" sz="3100" b="1" dirty="0">
                <a:solidFill>
                  <a:srgbClr val="FF0000"/>
                </a:solidFill>
              </a:rPr>
              <a:t>1.95%</a:t>
            </a:r>
            <a:r>
              <a:rPr lang="en-US" altLang="zh-CN" sz="3100" b="1" dirty="0"/>
              <a:t> packets + </a:t>
            </a:r>
            <a:r>
              <a:rPr lang="en-US" altLang="zh-CN" sz="3100" b="1" dirty="0">
                <a:solidFill>
                  <a:srgbClr val="FF0000"/>
                </a:solidFill>
              </a:rPr>
              <a:t>5%</a:t>
            </a:r>
            <a:r>
              <a:rPr lang="en-US" altLang="zh-CN" sz="3100" b="1" dirty="0"/>
              <a:t> energy </a:t>
            </a:r>
            <a:r>
              <a:rPr lang="en-US" altLang="zh-CN" sz="3100" b="1" dirty="0" smtClean="0"/>
              <a:t>(</a:t>
            </a:r>
            <a:r>
              <a:rPr lang="en-US" sz="3200" b="1" dirty="0" smtClean="0">
                <a:solidFill>
                  <a:srgbClr val="FF0000"/>
                </a:solidFill>
              </a:rPr>
              <a:t>Scattered</a:t>
            </a:r>
            <a:r>
              <a:rPr lang="en-US" altLang="zh-CN" sz="3100" b="1" dirty="0" smtClean="0"/>
              <a:t>)</a:t>
            </a:r>
            <a:endParaRPr lang="en-US" altLang="zh-CN" sz="3100" b="1" dirty="0"/>
          </a:p>
          <a:p>
            <a:pPr lvl="2"/>
            <a:r>
              <a:rPr lang="en-US" altLang="zh-CN" sz="3100" b="1" dirty="0" smtClean="0">
                <a:solidFill>
                  <a:srgbClr val="FF0000"/>
                </a:solidFill>
              </a:rPr>
              <a:t>2.37%</a:t>
            </a:r>
            <a:r>
              <a:rPr lang="en-US" altLang="zh-CN" sz="3100" b="1" dirty="0" smtClean="0"/>
              <a:t> packets + 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0.1%</a:t>
            </a:r>
            <a:r>
              <a:rPr lang="en-US" altLang="zh-CN" sz="3100" b="1" dirty="0" smtClean="0"/>
              <a:t> energy (</a:t>
            </a:r>
            <a:r>
              <a:rPr lang="en-US" sz="3200" b="1" dirty="0" smtClean="0">
                <a:solidFill>
                  <a:srgbClr val="CCFFCC"/>
                </a:solidFill>
              </a:rPr>
              <a:t>Gathered</a:t>
            </a:r>
            <a:r>
              <a:rPr lang="en-US" altLang="zh-CN" sz="3100" b="1" dirty="0" smtClean="0"/>
              <a:t>)</a:t>
            </a:r>
          </a:p>
          <a:p>
            <a:pPr marL="457200" indent="-457200">
              <a:buFont typeface="Arial"/>
              <a:buChar char="•"/>
            </a:pPr>
            <a:endParaRPr lang="en-US" altLang="zh-CN" sz="3100" b="1" dirty="0" smtClean="0"/>
          </a:p>
        </p:txBody>
      </p:sp>
    </p:spTree>
    <p:extLst>
      <p:ext uri="{BB962C8B-B14F-4D97-AF65-F5344CB8AC3E}">
        <p14:creationId xmlns:p14="http://schemas.microsoft.com/office/powerpoint/2010/main" val="227382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Bundling objects requested by the same client and transferring in one single bundle helps improve energy and network efficiency</a:t>
            </a:r>
          </a:p>
          <a:p>
            <a:r>
              <a:rPr lang="en-US" dirty="0" smtClean="0"/>
              <a:t>Where to bundle? Server? Cellular core network? Cell tower?</a:t>
            </a:r>
          </a:p>
          <a:p>
            <a:r>
              <a:rPr lang="en-US" dirty="0" smtClean="0"/>
              <a:t>How to bundle? Proactively or on demand?</a:t>
            </a:r>
          </a:p>
          <a:p>
            <a:r>
              <a:rPr lang="en-US" dirty="0" smtClean="0"/>
              <a:t>How to quantify benefits?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bundling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061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5826" y="1551044"/>
            <a:ext cx="7994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When one LTE user is downloading data …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Each </a:t>
            </a:r>
            <a:r>
              <a:rPr lang="en-US" sz="2000" b="1" dirty="0">
                <a:solidFill>
                  <a:srgbClr val="3366FF"/>
                </a:solidFill>
              </a:rPr>
              <a:t>dot corresponds to either a data packet or an ACK packet</a:t>
            </a:r>
          </a:p>
        </p:txBody>
      </p:sp>
    </p:spTree>
    <p:extLst>
      <p:ext uri="{BB962C8B-B14F-4D97-AF65-F5344CB8AC3E}">
        <p14:creationId xmlns:p14="http://schemas.microsoft.com/office/powerpoint/2010/main" val="354073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6861" y="339629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growing</a:t>
            </a:r>
            <a:endParaRPr lang="en-US" sz="2000" b="1" dirty="0">
              <a:solidFill>
                <a:srgbClr val="3366FF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80919" y="4052373"/>
            <a:ext cx="0" cy="542219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053945" y="3881146"/>
            <a:ext cx="1469890" cy="1327010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76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1562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Packet loss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66648" y="3510154"/>
            <a:ext cx="0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823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2617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Fast retransmission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95190" y="3510154"/>
            <a:ext cx="285416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1448114"/>
            <a:ext cx="8250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66FF"/>
                </a:solidFill>
              </a:rPr>
              <a:t>Fast retransmission allows TCP to directly send the lost </a:t>
            </a:r>
            <a:r>
              <a:rPr lang="en-US" sz="2000" b="1" dirty="0" smtClean="0">
                <a:solidFill>
                  <a:srgbClr val="3366FF"/>
                </a:solidFill>
              </a:rPr>
              <a:t>segment 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to </a:t>
            </a:r>
            <a:r>
              <a:rPr lang="en-US" sz="2000" b="1" dirty="0">
                <a:solidFill>
                  <a:srgbClr val="3366FF"/>
                </a:solidFill>
              </a:rPr>
              <a:t>the receiver possibly preventing retransmission </a:t>
            </a:r>
            <a:r>
              <a:rPr lang="en-US" sz="2000" b="1" dirty="0" smtClean="0">
                <a:solidFill>
                  <a:srgbClr val="3366FF"/>
                </a:solidFill>
              </a:rPr>
              <a:t>timeout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71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1536" y="2824666"/>
            <a:ext cx="1727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262ms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95190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448114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TCP uses RTT estimate to update retransmission timeout (RTO)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However, TCP does </a:t>
            </a:r>
            <a:r>
              <a:rPr lang="en-US" sz="2000" b="1" dirty="0" smtClean="0">
                <a:solidFill>
                  <a:srgbClr val="DA1F28"/>
                </a:solidFill>
              </a:rPr>
              <a:t>not</a:t>
            </a:r>
            <a:r>
              <a:rPr lang="en-US" sz="2000" b="1" dirty="0" smtClean="0">
                <a:solidFill>
                  <a:srgbClr val="3366FF"/>
                </a:solidFill>
              </a:rPr>
              <a:t> update RTO based on duplicate ACKs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4705788" y="4448366"/>
            <a:ext cx="349633" cy="570831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99461" y="487579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Duplicate ACKs</a:t>
            </a:r>
            <a:endParaRPr lang="en-US" b="1" dirty="0">
              <a:solidFill>
                <a:srgbClr val="DA1F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32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0" y="5422190"/>
            <a:ext cx="6036796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405"/>
            <a:ext cx="8229600" cy="1143000"/>
          </a:xfrm>
        </p:spPr>
        <p:txBody>
          <a:bodyPr/>
          <a:lstStyle/>
          <a:p>
            <a:r>
              <a:rPr lang="en-US" dirty="0" smtClean="0"/>
              <a:t>Smartphone Ecosystem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584" y="1193523"/>
            <a:ext cx="1242586" cy="1614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36" y="5103076"/>
            <a:ext cx="944517" cy="944517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38144" y="3746360"/>
            <a:ext cx="1064852" cy="1188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3852584" y="2838136"/>
            <a:ext cx="13192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Customer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954" y="5080914"/>
            <a:ext cx="920095" cy="9200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021" y="5080914"/>
            <a:ext cx="981820" cy="9087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4147" y="6032652"/>
            <a:ext cx="1632779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Smartphone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Vendors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0005" y="6013259"/>
            <a:ext cx="1522572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7923" y="3655248"/>
            <a:ext cx="1278873" cy="127887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06703" y="6053036"/>
            <a:ext cx="10980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Mobile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Carriers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4347" y="5078653"/>
            <a:ext cx="847651" cy="8476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9170" y="3664849"/>
            <a:ext cx="743315" cy="11459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6813" y="3979030"/>
            <a:ext cx="747890" cy="74789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00733" y="6043736"/>
            <a:ext cx="1295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Providers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073793" y="3478198"/>
            <a:ext cx="6810010" cy="29882"/>
          </a:xfrm>
          <a:prstGeom prst="line">
            <a:avLst/>
          </a:prstGeom>
          <a:ln w="60325" cmpd="sng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loud Callout 26"/>
          <p:cNvSpPr/>
          <p:nvPr/>
        </p:nvSpPr>
        <p:spPr>
          <a:xfrm>
            <a:off x="984147" y="1628588"/>
            <a:ext cx="1738135" cy="806884"/>
          </a:xfrm>
          <a:prstGeom prst="cloudCallout">
            <a:avLst>
              <a:gd name="adj1" fmla="val 101716"/>
              <a:gd name="adj2" fmla="val -1554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Slow!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Cloud Callout 27"/>
          <p:cNvSpPr/>
          <p:nvPr/>
        </p:nvSpPr>
        <p:spPr>
          <a:xfrm>
            <a:off x="6425723" y="1512046"/>
            <a:ext cx="1776983" cy="923425"/>
          </a:xfrm>
          <a:prstGeom prst="cloudCallout">
            <a:avLst>
              <a:gd name="adj1" fmla="val -126081"/>
              <a:gd name="adj2" fmla="val -443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Out of battery!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38714" y="2553556"/>
            <a:ext cx="2769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356ms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RTT &gt; RTO, timeout!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123207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448114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Retransmission timeout happens</a:t>
            </a:r>
            <a:r>
              <a:rPr lang="en-US" sz="2000" b="1" dirty="0">
                <a:solidFill>
                  <a:srgbClr val="3366FF"/>
                </a:solidFill>
              </a:rPr>
              <a:t>, the congestion window </a:t>
            </a:r>
            <a:r>
              <a:rPr lang="en-US" sz="2000" b="1" dirty="0" smtClean="0">
                <a:solidFill>
                  <a:srgbClr val="3366FF"/>
                </a:solidFill>
              </a:rPr>
              <a:t>drops </a:t>
            </a:r>
            <a:r>
              <a:rPr lang="en-US" sz="2000" b="1" dirty="0">
                <a:solidFill>
                  <a:srgbClr val="3366FF"/>
                </a:solidFill>
              </a:rPr>
              <a:t>to 1 segment, triggering slow start, </a:t>
            </a:r>
            <a:r>
              <a:rPr lang="en-US" sz="2000" b="1" dirty="0" smtClean="0">
                <a:solidFill>
                  <a:srgbClr val="3366FF"/>
                </a:solidFill>
              </a:rPr>
              <a:t>hurting </a:t>
            </a:r>
            <a:r>
              <a:rPr lang="en-US" sz="2000" b="1" dirty="0">
                <a:solidFill>
                  <a:srgbClr val="3366FF"/>
                </a:solidFill>
              </a:rPr>
              <a:t>TCP </a:t>
            </a:r>
            <a:r>
              <a:rPr lang="en-US" sz="2000" b="1" dirty="0" smtClean="0">
                <a:solidFill>
                  <a:srgbClr val="3366FF"/>
                </a:solidFill>
              </a:rPr>
              <a:t>performance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7898" y="454478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Slow start</a:t>
            </a:r>
            <a:endParaRPr lang="en-US" b="1" dirty="0">
              <a:solidFill>
                <a:srgbClr val="DA1F28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5333701" y="4056008"/>
            <a:ext cx="349633" cy="684998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25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/>
              <a:t>all the large TCP flows </a:t>
            </a:r>
            <a:r>
              <a:rPr lang="en-US" dirty="0" smtClean="0"/>
              <a:t>with ≥ 1 packet loss, </a:t>
            </a:r>
            <a:r>
              <a:rPr lang="en-US" dirty="0" smtClean="0">
                <a:solidFill>
                  <a:srgbClr val="DA1F28"/>
                </a:solidFill>
              </a:rPr>
              <a:t>20%</a:t>
            </a:r>
            <a:r>
              <a:rPr lang="en-US" dirty="0" smtClean="0"/>
              <a:t> </a:t>
            </a:r>
            <a:r>
              <a:rPr lang="en-US" dirty="0"/>
              <a:t>of them suffer from the slow start problem, which consists of </a:t>
            </a:r>
            <a:r>
              <a:rPr lang="en-US" dirty="0" smtClean="0">
                <a:solidFill>
                  <a:srgbClr val="DA1F28"/>
                </a:solidFill>
              </a:rPr>
              <a:t>12.3 </a:t>
            </a:r>
            <a:r>
              <a:rPr lang="en-US" dirty="0" smtClean="0"/>
              <a:t>% </a:t>
            </a:r>
            <a:r>
              <a:rPr lang="en-US" dirty="0"/>
              <a:t>of all large TCP </a:t>
            </a:r>
            <a:r>
              <a:rPr lang="en-US" dirty="0" smtClean="0"/>
              <a:t>flows</a:t>
            </a:r>
          </a:p>
          <a:p>
            <a:r>
              <a:rPr lang="en-US" dirty="0" smtClean="0"/>
              <a:t>In </a:t>
            </a:r>
            <a:r>
              <a:rPr lang="en-US" dirty="0"/>
              <a:t>one case, a </a:t>
            </a:r>
            <a:r>
              <a:rPr lang="en-US" dirty="0" smtClean="0"/>
              <a:t>3-minute </a:t>
            </a:r>
            <a:r>
              <a:rPr lang="en-US" dirty="0"/>
              <a:t>flow even experience 50 slow starts, resulting in an average throughput of only </a:t>
            </a:r>
            <a:r>
              <a:rPr lang="en-US" dirty="0" smtClean="0">
                <a:solidFill>
                  <a:srgbClr val="DA1F28"/>
                </a:solidFill>
              </a:rPr>
              <a:t>2.8Mbps</a:t>
            </a:r>
            <a:r>
              <a:rPr lang="en-US" dirty="0"/>
              <a:t>, while the estimated bandwidth actually larger than </a:t>
            </a:r>
            <a:r>
              <a:rPr lang="en-US" dirty="0" smtClean="0">
                <a:solidFill>
                  <a:srgbClr val="DA1F28"/>
                </a:solidFill>
              </a:rPr>
              <a:t>10Mbps</a:t>
            </a:r>
            <a:endParaRPr lang="en-US" dirty="0">
              <a:solidFill>
                <a:srgbClr val="DA1F28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Prevalence of the slow-start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7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Import for understanding </a:t>
            </a:r>
            <a:r>
              <a:rPr lang="en-US" dirty="0"/>
              <a:t>the network utilization efficiency of </a:t>
            </a:r>
            <a:r>
              <a:rPr lang="en-US" dirty="0" smtClean="0"/>
              <a:t>mobile applications</a:t>
            </a:r>
          </a:p>
          <a:p>
            <a:endParaRPr lang="en-US" dirty="0" smtClean="0"/>
          </a:p>
          <a:p>
            <a:r>
              <a:rPr lang="en-US" dirty="0" smtClean="0"/>
              <a:t>Active probing methods do not apply since the network condition is highly variable and it is impossible to launch measurement for all users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980" y="274638"/>
            <a:ext cx="898702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Passive bandwidth estimation algorithm based on server-side traces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12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0" y="1417638"/>
            <a:ext cx="8229600" cy="45259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25823" y="6007100"/>
            <a:ext cx="3927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Typical TCP data transfer 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82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31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Assume packet size is S,</a:t>
            </a:r>
          </a:p>
          <a:p>
            <a:r>
              <a:rPr lang="en-US" sz="2000" dirty="0" smtClean="0"/>
              <a:t>sending rate between 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and t</a:t>
            </a:r>
            <a:r>
              <a:rPr lang="en-US" sz="2000" baseline="-25000" dirty="0" smtClean="0"/>
              <a:t>4</a:t>
            </a:r>
            <a:r>
              <a:rPr lang="en-US" sz="2000" dirty="0" smtClean="0"/>
              <a:t> is</a:t>
            </a:r>
            <a:endParaRPr lang="en-US" sz="2000" dirty="0"/>
          </a:p>
        </p:txBody>
      </p:sp>
      <p:pic>
        <p:nvPicPr>
          <p:cNvPr id="8" name="Picture 7" descr="Screen Shot 2013-04-17 at 12.29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598" y="3560962"/>
            <a:ext cx="2731716" cy="13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3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017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UE’s </a:t>
            </a:r>
            <a:r>
              <a:rPr lang="en-US" sz="2000" dirty="0"/>
              <a:t>perspective,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receiving rate for </a:t>
            </a:r>
            <a:endParaRPr lang="en-US" sz="2000" dirty="0" smtClean="0"/>
          </a:p>
          <a:p>
            <a:r>
              <a:rPr lang="en-US" sz="2000" dirty="0" smtClean="0"/>
              <a:t>these </a:t>
            </a:r>
            <a:r>
              <a:rPr lang="en-US" sz="2000" dirty="0"/>
              <a:t>n − 2 packets is </a:t>
            </a:r>
            <a:endParaRPr lang="en-US" sz="2000" dirty="0"/>
          </a:p>
        </p:txBody>
      </p:sp>
      <p:pic>
        <p:nvPicPr>
          <p:cNvPr id="9" name="Picture 8" descr="Screen Shot 2013-04-17 at 12.29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19" y="3581731"/>
            <a:ext cx="2743867" cy="121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6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917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Typically</a:t>
            </a:r>
            <a:r>
              <a:rPr lang="en-US" sz="2000" dirty="0"/>
              <a:t>, t</a:t>
            </a:r>
            <a:r>
              <a:rPr lang="en-US" sz="2000" baseline="-25000" dirty="0"/>
              <a:t>2</a:t>
            </a:r>
            <a:r>
              <a:rPr lang="en-US" sz="2000" dirty="0"/>
              <a:t> is very </a:t>
            </a:r>
            <a:r>
              <a:rPr lang="en-US" sz="2000" dirty="0" smtClean="0"/>
              <a:t>close</a:t>
            </a:r>
          </a:p>
          <a:p>
            <a:r>
              <a:rPr lang="en-US" sz="2000" dirty="0" smtClean="0"/>
              <a:t>to </a:t>
            </a:r>
            <a:r>
              <a:rPr lang="en-US" sz="2000" dirty="0"/>
              <a:t>t</a:t>
            </a:r>
            <a:r>
              <a:rPr lang="en-US" sz="2000" baseline="-25000" dirty="0"/>
              <a:t>1</a:t>
            </a:r>
            <a:r>
              <a:rPr lang="en-US" sz="2000" dirty="0"/>
              <a:t> and similarly for </a:t>
            </a:r>
            <a:endParaRPr lang="en-US" sz="2000" dirty="0" smtClean="0"/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5</a:t>
            </a:r>
            <a:r>
              <a:rPr lang="en-US" sz="2000" dirty="0" smtClean="0"/>
              <a:t> </a:t>
            </a:r>
            <a:r>
              <a:rPr lang="en-US" sz="2000" dirty="0"/>
              <a:t>and t</a:t>
            </a:r>
            <a:r>
              <a:rPr lang="en-US" sz="2000" baseline="-25000" dirty="0"/>
              <a:t>6</a:t>
            </a:r>
            <a:r>
              <a:rPr lang="en-US" sz="2000" dirty="0"/>
              <a:t> 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 descr="Screen Shot 2013-04-17 at 12.33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237" y="3575863"/>
            <a:ext cx="2845078" cy="12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9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232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</a:t>
            </a:r>
            <a:r>
              <a:rPr lang="en-US" sz="2000" dirty="0"/>
              <a:t>use TCP </a:t>
            </a:r>
            <a:r>
              <a:rPr lang="en-US" sz="2000" dirty="0" smtClean="0"/>
              <a:t>Timestamps</a:t>
            </a:r>
          </a:p>
          <a:p>
            <a:r>
              <a:rPr lang="en-US" sz="2000" dirty="0" smtClean="0"/>
              <a:t>option to calculate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6</a:t>
            </a:r>
            <a:r>
              <a:rPr lang="en-US" sz="2000" dirty="0" smtClean="0"/>
              <a:t> </a:t>
            </a:r>
            <a:r>
              <a:rPr lang="en-US" sz="2000" dirty="0"/>
              <a:t>− </a:t>
            </a:r>
            <a:r>
              <a:rPr lang="en-US" sz="2000" dirty="0" smtClean="0"/>
              <a:t>t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(G is a constant</a:t>
            </a:r>
          </a:p>
          <a:p>
            <a:r>
              <a:rPr lang="en-US" sz="2000" dirty="0" smtClean="0"/>
              <a:t>that can be inferred for</a:t>
            </a:r>
          </a:p>
          <a:p>
            <a:r>
              <a:rPr lang="en-US" sz="2000" dirty="0" smtClean="0"/>
              <a:t>each client)</a:t>
            </a:r>
            <a:endParaRPr lang="en-US" sz="2000" baseline="-25000" dirty="0"/>
          </a:p>
          <a:p>
            <a:endParaRPr lang="en-US" sz="2000" dirty="0"/>
          </a:p>
        </p:txBody>
      </p:sp>
      <p:pic>
        <p:nvPicPr>
          <p:cNvPr id="7" name="Picture 6" descr="Screen Shot 2013-04-17 at 12.35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889" y="3905106"/>
            <a:ext cx="3295111" cy="9325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34057" y="5080575"/>
            <a:ext cx="3157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92.61% of the TCP flows </a:t>
            </a:r>
            <a:r>
              <a:rPr lang="en-US" sz="2000" dirty="0" smtClean="0"/>
              <a:t>have TCP Timestamps option enabled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0604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a sliding window, we obtain pairs of (</a:t>
            </a:r>
            <a:r>
              <a:rPr lang="en-US" dirty="0" err="1" smtClean="0"/>
              <a:t>R</a:t>
            </a:r>
            <a:r>
              <a:rPr lang="en-US" baseline="-25000" dirty="0" err="1" smtClean="0"/>
              <a:t>snd</a:t>
            </a:r>
            <a:r>
              <a:rPr lang="en-US" dirty="0" smtClean="0"/>
              <a:t> 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baseline="-25000" dirty="0" smtClean="0"/>
              <a:t> </a:t>
            </a:r>
            <a:r>
              <a:rPr lang="en-US" dirty="0" smtClean="0"/>
              <a:t>)</a:t>
            </a:r>
          </a:p>
          <a:p>
            <a:r>
              <a:rPr lang="en-US" dirty="0" smtClean="0"/>
              <a:t>If a list of conditions about </a:t>
            </a:r>
            <a:r>
              <a:rPr lang="en-US" dirty="0" err="1"/>
              <a:t>R</a:t>
            </a:r>
            <a:r>
              <a:rPr lang="en-US" baseline="-25000" dirty="0" err="1"/>
              <a:t>snd</a:t>
            </a:r>
            <a:r>
              <a:rPr lang="en-US" dirty="0"/>
              <a:t> </a:t>
            </a:r>
            <a:r>
              <a:rPr lang="en-US" dirty="0" smtClean="0"/>
              <a:t>and TCP flow characteristics are met,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dirty="0" smtClean="0"/>
              <a:t> is the estimated bandwidth</a:t>
            </a:r>
          </a:p>
          <a:p>
            <a:r>
              <a:rPr lang="en-US" dirty="0" smtClean="0"/>
              <a:t>Using this algorithm, we are able to predict the available bandwidth for over </a:t>
            </a:r>
            <a:r>
              <a:rPr lang="en-US" dirty="0"/>
              <a:t>90% of the large downlink </a:t>
            </a:r>
            <a:r>
              <a:rPr lang="en-US" dirty="0" smtClean="0"/>
              <a:t>flows</a:t>
            </a:r>
          </a:p>
          <a:p>
            <a:r>
              <a:rPr lang="en-US" dirty="0" smtClean="0"/>
              <a:t>We use local controlled experiments to validate, the error rate is 7.92%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6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Median of bandwidth utilization ratio is </a:t>
            </a:r>
            <a:r>
              <a:rPr lang="en-US" dirty="0" smtClean="0">
                <a:solidFill>
                  <a:srgbClr val="FF0000"/>
                </a:solidFill>
              </a:rPr>
              <a:t>20%</a:t>
            </a:r>
            <a:r>
              <a:rPr lang="en-US" dirty="0" smtClean="0"/>
              <a:t>, and on </a:t>
            </a:r>
            <a:r>
              <a:rPr lang="en-US" dirty="0"/>
              <a:t>average, the utilization ratio is</a:t>
            </a:r>
            <a:r>
              <a:rPr lang="en-US" dirty="0">
                <a:solidFill>
                  <a:srgbClr val="FF0000"/>
                </a:solidFill>
              </a:rPr>
              <a:t> 34.60</a:t>
            </a:r>
            <a:r>
              <a:rPr lang="en-US" dirty="0" smtClean="0">
                <a:solidFill>
                  <a:srgbClr val="FF0000"/>
                </a:solidFill>
              </a:rPr>
              <a:t>%</a:t>
            </a:r>
          </a:p>
          <a:p>
            <a:r>
              <a:rPr lang="en-US" dirty="0"/>
              <a:t>For </a:t>
            </a:r>
            <a:r>
              <a:rPr lang="en-US" dirty="0" smtClean="0">
                <a:solidFill>
                  <a:srgbClr val="FF0000"/>
                </a:solidFill>
              </a:rPr>
              <a:t>71%</a:t>
            </a:r>
            <a:r>
              <a:rPr lang="en-US" dirty="0" smtClean="0"/>
              <a:t> </a:t>
            </a:r>
            <a:r>
              <a:rPr lang="en-US" dirty="0"/>
              <a:t>of the large flows, the bandwidth utilization ratio is below 50</a:t>
            </a:r>
            <a:r>
              <a:rPr lang="en-US" dirty="0" smtClean="0"/>
              <a:t>%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utilization by real applications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24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3366FF"/>
                </a:solidFill>
              </a:rPr>
              <a:t>Performance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power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characteristics of cellular networks and smartphone applications are not well studied</a:t>
            </a:r>
          </a:p>
          <a:p>
            <a:pPr lvl="1"/>
            <a:r>
              <a:rPr lang="en-US" dirty="0" smtClean="0"/>
              <a:t>especially for the new LTE networks</a:t>
            </a:r>
          </a:p>
          <a:p>
            <a:r>
              <a:rPr lang="en-US" dirty="0" smtClean="0"/>
              <a:t>Many smartphone applications are not well designed with inefficient use of network, radio and power resources</a:t>
            </a:r>
          </a:p>
          <a:p>
            <a:pPr lvl="1"/>
            <a:r>
              <a:rPr lang="en-US" dirty="0"/>
              <a:t>mainly </a:t>
            </a:r>
            <a:r>
              <a:rPr lang="en-US" dirty="0" smtClean="0"/>
              <a:t>due to the unawareness </a:t>
            </a:r>
            <a:r>
              <a:rPr lang="en-US" dirty="0"/>
              <a:t>of the cellular specific </a:t>
            </a:r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Motivations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1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Bandwidth estimation timeline for two sample large TCP flows </a:t>
            </a:r>
            <a:endParaRPr lang="en-US" dirty="0"/>
          </a:p>
        </p:txBody>
      </p:sp>
      <p:pic>
        <p:nvPicPr>
          <p:cNvPr id="5" name="Picture 4" descr="bwe_sampl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30" y="2274309"/>
            <a:ext cx="7385191" cy="42532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8968" y="1848111"/>
            <a:ext cx="661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LTE network has highly varying </a:t>
            </a:r>
            <a:r>
              <a:rPr lang="en-US" sz="2000" b="1" dirty="0">
                <a:solidFill>
                  <a:srgbClr val="3366FF"/>
                </a:solidFill>
              </a:rPr>
              <a:t>available </a:t>
            </a:r>
            <a:r>
              <a:rPr lang="en-US" sz="2000" b="1" dirty="0" smtClean="0">
                <a:solidFill>
                  <a:srgbClr val="3366FF"/>
                </a:solidFill>
              </a:rPr>
              <a:t>bandwidth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47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Under </a:t>
            </a:r>
            <a:r>
              <a:rPr lang="en-US" dirty="0"/>
              <a:t>small RTTs, TCP can utilize over 95% of the </a:t>
            </a:r>
            <a:r>
              <a:rPr lang="en-US" dirty="0" smtClean="0"/>
              <a:t>varying available bandwidth</a:t>
            </a:r>
          </a:p>
          <a:p>
            <a:r>
              <a:rPr lang="en-US" dirty="0" smtClean="0"/>
              <a:t>When </a:t>
            </a:r>
            <a:r>
              <a:rPr lang="en-US" dirty="0"/>
              <a:t>RTT exceeds 400∼600ms, the utilization ratio drops to below 50</a:t>
            </a:r>
            <a:r>
              <a:rPr lang="en-US" dirty="0" smtClean="0"/>
              <a:t>%</a:t>
            </a:r>
          </a:p>
          <a:p>
            <a:r>
              <a:rPr lang="en-US" dirty="0" smtClean="0"/>
              <a:t>For </a:t>
            </a:r>
            <a:r>
              <a:rPr lang="en-US" dirty="0"/>
              <a:t>the same RTT, higher variation leads to lower </a:t>
            </a:r>
            <a:r>
              <a:rPr lang="en-US" dirty="0" smtClean="0"/>
              <a:t>utilization</a:t>
            </a:r>
          </a:p>
          <a:p>
            <a:r>
              <a:rPr lang="en-US" dirty="0" smtClean="0"/>
              <a:t>Long </a:t>
            </a:r>
            <a:r>
              <a:rPr lang="en-US" dirty="0"/>
              <a:t>RTTs can degrade TCP performance in the LTE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bandwidth variability, RTT and TCP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24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695654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71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00013" y="4207529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0236"/>
            <a:ext cx="9144000" cy="5146114"/>
          </a:xfrm>
        </p:spPr>
        <p:txBody>
          <a:bodyPr/>
          <a:lstStyle/>
          <a:p>
            <a:r>
              <a:rPr lang="en-US" dirty="0" smtClean="0"/>
              <a:t>How can we make smartphone applications </a:t>
            </a:r>
            <a:r>
              <a:rPr lang="en-US" b="1" dirty="0" smtClean="0">
                <a:solidFill>
                  <a:srgbClr val="0000FF"/>
                </a:solidFill>
              </a:rPr>
              <a:t>faster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0000FF"/>
                </a:solidFill>
              </a:rPr>
              <a:t>energy efficient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To make them faster, we need to</a:t>
            </a:r>
          </a:p>
          <a:p>
            <a:pPr lvl="2"/>
            <a:r>
              <a:rPr lang="en-US" dirty="0" smtClean="0"/>
              <a:t>identify the bottleneck of application performance</a:t>
            </a:r>
          </a:p>
          <a:p>
            <a:pPr lvl="3"/>
            <a:r>
              <a:rPr lang="en-US" dirty="0" smtClean="0"/>
              <a:t>Quantify cellular network performance is one important step</a:t>
            </a:r>
          </a:p>
          <a:p>
            <a:pPr lvl="2"/>
            <a:r>
              <a:rPr lang="en-US" dirty="0" smtClean="0"/>
              <a:t>Optimize applications to make the network better utilized</a:t>
            </a:r>
          </a:p>
          <a:p>
            <a:pPr lvl="1"/>
            <a:r>
              <a:rPr lang="en-US" dirty="0" smtClean="0"/>
              <a:t>To make them more energy efficient, we need to</a:t>
            </a:r>
          </a:p>
          <a:p>
            <a:pPr lvl="2"/>
            <a:r>
              <a:rPr lang="en-US" dirty="0" smtClean="0"/>
              <a:t>Understand the impact of cellular networks on device energy consumption</a:t>
            </a:r>
          </a:p>
          <a:p>
            <a:pPr lvl="2"/>
            <a:r>
              <a:rPr lang="en-US" dirty="0" smtClean="0"/>
              <a:t>Optimize applications to improve energy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5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(Task 1) Understand </a:t>
            </a:r>
            <a:r>
              <a:rPr lang="en-US" dirty="0"/>
              <a:t>the network performance and power characteristics of </a:t>
            </a:r>
            <a:r>
              <a:rPr lang="en-US" dirty="0" smtClean="0"/>
              <a:t>cellular </a:t>
            </a:r>
            <a:r>
              <a:rPr lang="en-US" dirty="0"/>
              <a:t>networks and mobile </a:t>
            </a:r>
            <a:r>
              <a:rPr lang="en-US" dirty="0" smtClean="0"/>
              <a:t>applications</a:t>
            </a:r>
            <a:endParaRPr lang="en-US" dirty="0"/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(Task 2) Optimize mobile application design to improve the energy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efficiency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(Task 3) Optimize mobile application design to improve the network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efficiency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424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412"/>
            <a:ext cx="9144000" cy="5692588"/>
          </a:xfrm>
        </p:spPr>
        <p:txBody>
          <a:bodyPr>
            <a:normAutofit/>
          </a:bodyPr>
          <a:lstStyle/>
          <a:p>
            <a:r>
              <a:rPr lang="en-US" dirty="0" smtClean="0"/>
              <a:t>(Phase 1) </a:t>
            </a:r>
            <a:r>
              <a:rPr lang="en-US" dirty="0"/>
              <a:t>Between 2008 and 2010, we study the network performance of 3G </a:t>
            </a:r>
            <a:r>
              <a:rPr lang="en-US" dirty="0" smtClean="0"/>
              <a:t>networks [</a:t>
            </a:r>
            <a:r>
              <a:rPr lang="en-US" dirty="0" err="1" smtClean="0"/>
              <a:t>MobiSys</a:t>
            </a:r>
            <a:r>
              <a:rPr lang="en-US" dirty="0" smtClean="0"/>
              <a:t> 10]</a:t>
            </a:r>
            <a:endParaRPr lang="en-US" dirty="0"/>
          </a:p>
          <a:p>
            <a:r>
              <a:rPr lang="en-US" dirty="0" smtClean="0">
                <a:solidFill>
                  <a:srgbClr val="7F7F7F"/>
                </a:solidFill>
              </a:rPr>
              <a:t>(Phase 2) Since 2011,  we study the network performance of LTE 4G networks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3) </a:t>
            </a:r>
            <a:r>
              <a:rPr lang="en-US" dirty="0">
                <a:solidFill>
                  <a:srgbClr val="7F7F7F"/>
                </a:solidFill>
              </a:rPr>
              <a:t>Since 2011,  we study the power characteristics of </a:t>
            </a:r>
            <a:r>
              <a:rPr lang="en-US" dirty="0" smtClean="0">
                <a:solidFill>
                  <a:srgbClr val="7F7F7F"/>
                </a:solidFill>
              </a:rPr>
              <a:t>cellular networks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4) </a:t>
            </a:r>
            <a:r>
              <a:rPr lang="en-US" dirty="0">
                <a:solidFill>
                  <a:srgbClr val="7F7F7F"/>
                </a:solidFill>
              </a:rPr>
              <a:t>Characterize smartphone application performance and energy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65412"/>
          </a:xfrm>
        </p:spPr>
        <p:txBody>
          <a:bodyPr/>
          <a:lstStyle/>
          <a:p>
            <a:r>
              <a:rPr lang="en-US" dirty="0" smtClean="0"/>
              <a:t>Task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629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4" y="1774292"/>
            <a:ext cx="8793212" cy="46108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433294" y="1158145"/>
            <a:ext cx="9861175" cy="4937760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US" sz="2700" b="1" dirty="0" smtClean="0">
                <a:solidFill>
                  <a:srgbClr val="0000FF"/>
                </a:solidFill>
              </a:rPr>
              <a:t>66K+</a:t>
            </a:r>
            <a:r>
              <a:rPr lang="en-US" sz="2700" dirty="0" smtClean="0"/>
              <a:t> users </a:t>
            </a:r>
            <a:r>
              <a:rPr lang="en-US" sz="2700" b="1" dirty="0" smtClean="0">
                <a:solidFill>
                  <a:srgbClr val="0000FF"/>
                </a:solidFill>
              </a:rPr>
              <a:t>148K+</a:t>
            </a:r>
            <a:r>
              <a:rPr lang="en-US" sz="2700" dirty="0" smtClean="0"/>
              <a:t> runs </a:t>
            </a:r>
            <a:r>
              <a:rPr lang="en-US" sz="2700" b="1" dirty="0" smtClean="0">
                <a:solidFill>
                  <a:srgbClr val="0000FF"/>
                </a:solidFill>
              </a:rPr>
              <a:t>84</a:t>
            </a:r>
            <a:r>
              <a:rPr lang="en-US" sz="2700" dirty="0" smtClean="0"/>
              <a:t> carriers </a:t>
            </a:r>
            <a:r>
              <a:rPr lang="en-US" sz="2700" b="1" dirty="0" smtClean="0">
                <a:solidFill>
                  <a:srgbClr val="0000FF"/>
                </a:solidFill>
              </a:rPr>
              <a:t>147</a:t>
            </a:r>
            <a:r>
              <a:rPr lang="en-US" sz="2700" dirty="0" smtClean="0"/>
              <a:t> countries over </a:t>
            </a:r>
            <a:r>
              <a:rPr lang="en-US" sz="2700" b="1" dirty="0" smtClean="0">
                <a:solidFill>
                  <a:srgbClr val="0000FF"/>
                </a:solidFill>
              </a:rPr>
              <a:t>10</a:t>
            </a:r>
            <a:r>
              <a:rPr lang="en-US" sz="2700" dirty="0"/>
              <a:t> </a:t>
            </a:r>
            <a:r>
              <a:rPr lang="en-US" sz="2700" dirty="0" smtClean="0"/>
              <a:t>months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9028"/>
            <a:ext cx="8555832" cy="72666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Representativeness of 3GTest data</a:t>
            </a:r>
            <a:endParaRPr lang="en-US" sz="3600" dirty="0"/>
          </a:p>
        </p:txBody>
      </p:sp>
      <p:sp>
        <p:nvSpPr>
          <p:cNvPr id="12" name="Oval 11"/>
          <p:cNvSpPr/>
          <p:nvPr/>
        </p:nvSpPr>
        <p:spPr>
          <a:xfrm>
            <a:off x="6463064" y="3094990"/>
            <a:ext cx="1648668" cy="90361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19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55833"/>
            <a:ext cx="8229600" cy="4937760"/>
          </a:xfrm>
        </p:spPr>
        <p:txBody>
          <a:bodyPr>
            <a:normAutofit/>
          </a:bodyPr>
          <a:lstStyle/>
          <a:p>
            <a:r>
              <a:rPr lang="en-US" dirty="0" smtClean="0"/>
              <a:t>3G downlink bandwidth is low (at that time)</a:t>
            </a:r>
          </a:p>
          <a:p>
            <a:pPr lvl="1"/>
            <a:r>
              <a:rPr lang="en-US" dirty="0" smtClean="0"/>
              <a:t>&lt; 1Mbps</a:t>
            </a:r>
          </a:p>
          <a:p>
            <a:r>
              <a:rPr lang="en-US" dirty="0" smtClean="0"/>
              <a:t>Local DNS server performance is good</a:t>
            </a:r>
          </a:p>
          <a:p>
            <a:pPr lvl="1"/>
            <a:r>
              <a:rPr lang="en-US" dirty="0" smtClean="0"/>
              <a:t>200 ms comparable to 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</a:p>
          <a:p>
            <a:r>
              <a:rPr lang="en-US" dirty="0" smtClean="0"/>
              <a:t>Carrier network delay dominates end-to-end RTT</a:t>
            </a:r>
          </a:p>
          <a:p>
            <a:pPr lvl="1"/>
            <a:r>
              <a:rPr lang="en-US" dirty="0" smtClean="0"/>
              <a:t>End-end ping close to 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Insights from 3GTest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237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412"/>
            <a:ext cx="9144000" cy="56925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(Phase 1) </a:t>
            </a:r>
            <a:r>
              <a:rPr lang="en-US" dirty="0">
                <a:solidFill>
                  <a:srgbClr val="7F7F7F"/>
                </a:solidFill>
              </a:rPr>
              <a:t>Between 2008 and 2010, we study the network performance of 3G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 smtClean="0"/>
              <a:t>(Phase 2) </a:t>
            </a:r>
            <a:r>
              <a:rPr lang="en-US" dirty="0"/>
              <a:t>Since 2011,  we study the network performance of LTE 4G </a:t>
            </a:r>
            <a:r>
              <a:rPr lang="en-US" dirty="0" smtClean="0"/>
              <a:t>networks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[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MobiSys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12]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3) </a:t>
            </a:r>
            <a:r>
              <a:rPr lang="en-US" dirty="0">
                <a:solidFill>
                  <a:srgbClr val="7F7F7F"/>
                </a:solidFill>
              </a:rPr>
              <a:t>Since 2011,  we study the power characteristics of </a:t>
            </a:r>
            <a:r>
              <a:rPr lang="en-US" dirty="0" smtClean="0">
                <a:solidFill>
                  <a:srgbClr val="7F7F7F"/>
                </a:solidFill>
              </a:rPr>
              <a:t>cellular networks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4) </a:t>
            </a:r>
            <a:r>
              <a:rPr lang="en-US" dirty="0">
                <a:solidFill>
                  <a:srgbClr val="7F7F7F"/>
                </a:solidFill>
              </a:rPr>
              <a:t>Characterize smartphone application performance and energy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65412"/>
          </a:xfrm>
        </p:spPr>
        <p:txBody>
          <a:bodyPr/>
          <a:lstStyle/>
          <a:p>
            <a:r>
              <a:rPr lang="en-US" dirty="0" smtClean="0"/>
              <a:t>Task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01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05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19" y="1253980"/>
            <a:ext cx="8478889" cy="4959605"/>
          </a:xfrm>
        </p:spPr>
        <p:txBody>
          <a:bodyPr>
            <a:normAutofit/>
          </a:bodyPr>
          <a:lstStyle/>
          <a:p>
            <a:r>
              <a:rPr lang="en-US" dirty="0"/>
              <a:t>4G </a:t>
            </a:r>
            <a:r>
              <a:rPr lang="en-US" b="1" dirty="0"/>
              <a:t>LTE </a:t>
            </a:r>
            <a:r>
              <a:rPr lang="en-US" b="1" dirty="0" smtClean="0"/>
              <a:t>(Long </a:t>
            </a:r>
            <a:r>
              <a:rPr lang="en-US" b="1" dirty="0"/>
              <a:t>Term Evolution)</a:t>
            </a:r>
            <a:r>
              <a:rPr lang="en-US" dirty="0"/>
              <a:t> </a:t>
            </a:r>
            <a:r>
              <a:rPr lang="en-US" dirty="0" smtClean="0"/>
              <a:t>is future trend</a:t>
            </a:r>
          </a:p>
          <a:p>
            <a:pPr lvl="1"/>
            <a:r>
              <a:rPr lang="en-US" dirty="0" smtClean="0"/>
              <a:t>Initiated by 3GPP in 2004</a:t>
            </a:r>
          </a:p>
          <a:p>
            <a:pPr lvl="2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100</a:t>
            </a:r>
            <a:r>
              <a:rPr lang="en-US" dirty="0" smtClean="0"/>
              <a:t>Mbps DL, 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Mbps UL, </a:t>
            </a:r>
            <a:r>
              <a:rPr lang="en-US" b="1" dirty="0" smtClean="0">
                <a:solidFill>
                  <a:srgbClr val="FF0000"/>
                </a:solidFill>
              </a:rPr>
              <a:t>&lt;5</a:t>
            </a:r>
            <a:r>
              <a:rPr lang="en-US" dirty="0" smtClean="0"/>
              <a:t>ms latency</a:t>
            </a:r>
          </a:p>
          <a:p>
            <a:pPr lvl="1"/>
            <a:r>
              <a:rPr lang="en-US" dirty="0" smtClean="0"/>
              <a:t>Entered commercial markets in 2009 and now available in more than 10 countries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1"/>
            <a:ext cx="8229601" cy="1611744"/>
          </a:xfrm>
        </p:spPr>
        <p:txBody>
          <a:bodyPr>
            <a:normAutofit/>
          </a:bodyPr>
          <a:lstStyle/>
          <a:p>
            <a:r>
              <a:rPr lang="en-US" dirty="0" smtClean="0"/>
              <a:t>LTE is new, requires exploration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32" y="3884706"/>
            <a:ext cx="2611991" cy="23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66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>
            <a:normAutofit/>
          </a:bodyPr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397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/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836" y="208986"/>
            <a:ext cx="3730812" cy="621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80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13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30</a:t>
            </a:r>
            <a:r>
              <a:rPr lang="en-US" dirty="0" smtClean="0"/>
              <a:t>Mbps</a:t>
            </a:r>
          </a:p>
          <a:p>
            <a:pPr lvl="1"/>
            <a:r>
              <a:rPr lang="en-US" dirty="0" smtClean="0"/>
              <a:t>The LTE network is relatively unloaded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5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Downlink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5" name="Picture 4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24618" y="27106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64922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192457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32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5.6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Mbps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2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Uplink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803402" y="27106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43706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471241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08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</a:t>
            </a:r>
            <a:r>
              <a:rPr lang="en-US" b="1" dirty="0" smtClean="0">
                <a:solidFill>
                  <a:srgbClr val="FF0000"/>
                </a:solidFill>
              </a:rPr>
              <a:t>70</a:t>
            </a:r>
            <a:r>
              <a:rPr lang="en-US" dirty="0" smtClean="0"/>
              <a:t>ms</a:t>
            </a:r>
          </a:p>
          <a:p>
            <a:r>
              <a:rPr lang="en-US" dirty="0" smtClean="0"/>
              <a:t>WiFi similar to LTE</a:t>
            </a:r>
          </a:p>
          <a:p>
            <a:r>
              <a:rPr lang="en-US" dirty="0" smtClean="0"/>
              <a:t>WiMAX higher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RTT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082186" y="27106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422490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50025" y="2708173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4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412"/>
            <a:ext cx="9144000" cy="56925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(Phase 1) </a:t>
            </a:r>
            <a:r>
              <a:rPr lang="en-US" dirty="0">
                <a:solidFill>
                  <a:srgbClr val="7F7F7F"/>
                </a:solidFill>
              </a:rPr>
              <a:t>Between 2008 and 2010, we study the network performance of 3G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(Phase 2) </a:t>
            </a:r>
            <a:r>
              <a:rPr lang="en-US" dirty="0">
                <a:solidFill>
                  <a:srgbClr val="7F7F7F"/>
                </a:solidFill>
              </a:rPr>
              <a:t>Since 2011,  we study the network performance of LTE 4G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(Phase 3) </a:t>
            </a:r>
            <a:r>
              <a:rPr lang="en-US" dirty="0">
                <a:solidFill>
                  <a:srgbClr val="000000"/>
                </a:solidFill>
              </a:rPr>
              <a:t>Since 2011,  we study the power characteristics of </a:t>
            </a:r>
            <a:r>
              <a:rPr lang="en-US" dirty="0" smtClean="0">
                <a:solidFill>
                  <a:srgbClr val="000000"/>
                </a:solidFill>
              </a:rPr>
              <a:t>cellular networks [</a:t>
            </a:r>
            <a:r>
              <a:rPr lang="en-US" dirty="0" err="1" smtClean="0">
                <a:solidFill>
                  <a:srgbClr val="000000"/>
                </a:solidFill>
              </a:rPr>
              <a:t>MobiSys</a:t>
            </a:r>
            <a:r>
              <a:rPr lang="en-US" dirty="0" smtClean="0">
                <a:solidFill>
                  <a:srgbClr val="000000"/>
                </a:solidFill>
              </a:rPr>
              <a:t> 12]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4) </a:t>
            </a:r>
            <a:r>
              <a:rPr lang="en-US" dirty="0">
                <a:solidFill>
                  <a:srgbClr val="7F7F7F"/>
                </a:solidFill>
              </a:rPr>
              <a:t>Characterize smartphone application performance and energy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65412"/>
          </a:xfrm>
        </p:spPr>
        <p:txBody>
          <a:bodyPr/>
          <a:lstStyle/>
          <a:p>
            <a:r>
              <a:rPr lang="en-US" dirty="0" smtClean="0"/>
              <a:t>Task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>
            <a:normAutofit/>
          </a:bodyPr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77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>
            <a:off x="4444921" y="2486089"/>
            <a:ext cx="801719" cy="3814817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42185" y="1390876"/>
            <a:ext cx="4552377" cy="438428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RRC_IDLE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No radio resource </a:t>
            </a:r>
            <a:r>
              <a:rPr lang="en-US" altLang="zh-CN" sz="2200" dirty="0" smtClean="0"/>
              <a:t>allocated</a:t>
            </a:r>
          </a:p>
          <a:p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Low power state: 11.36mW average </a:t>
            </a:r>
            <a:r>
              <a:rPr lang="en-US" altLang="zh-CN" sz="2200" dirty="0" smtClean="0"/>
              <a:t>power</a:t>
            </a:r>
          </a:p>
          <a:p>
            <a:pPr marL="342900" indent="-342900">
              <a:buFont typeface="Arial"/>
              <a:buChar char="•"/>
            </a:pPr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Promotion delay from RRC_IDLE to RRC_CONNECTED: 260ms</a:t>
            </a:r>
          </a:p>
        </p:txBody>
      </p:sp>
    </p:spTree>
    <p:extLst>
      <p:ext uri="{BB962C8B-B14F-4D97-AF65-F5344CB8AC3E}">
        <p14:creationId xmlns:p14="http://schemas.microsoft.com/office/powerpoint/2010/main" val="1876231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 flipV="1">
            <a:off x="5230757" y="1057094"/>
            <a:ext cx="1118751" cy="3479556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965381" y="1330404"/>
            <a:ext cx="4163499" cy="445987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RRC_CONNECTED</a:t>
            </a:r>
          </a:p>
          <a:p>
            <a:pPr lvl="1"/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Radio </a:t>
            </a:r>
            <a:r>
              <a:rPr lang="en-US" altLang="zh-CN" sz="2000" dirty="0"/>
              <a:t>resource allocated</a:t>
            </a:r>
          </a:p>
          <a:p>
            <a:endParaRPr lang="en-US" altLang="zh-CN" sz="2000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Power </a:t>
            </a:r>
            <a:r>
              <a:rPr lang="en-US" altLang="zh-CN" sz="2000" dirty="0"/>
              <a:t>state is a function of data rate: 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1060mW is the base power consumption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Up to 3300mW transmitting at full speed</a:t>
            </a:r>
            <a:endParaRPr lang="en-US" altLang="zh-CN" sz="2200" b="1" dirty="0"/>
          </a:p>
        </p:txBody>
      </p:sp>
    </p:spTree>
    <p:extLst>
      <p:ext uri="{BB962C8B-B14F-4D97-AF65-F5344CB8AC3E}">
        <p14:creationId xmlns:p14="http://schemas.microsoft.com/office/powerpoint/2010/main" val="355234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1520815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599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794565">
            <a:off x="3456961" y="1899416"/>
            <a:ext cx="3760236" cy="145543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 a packet</a:t>
            </a:r>
          </a:p>
          <a:p>
            <a:pPr algn="ctr"/>
            <a:r>
              <a:rPr lang="en-US" sz="2400" b="1" dirty="0" smtClean="0"/>
              <a:t>Promote to </a:t>
            </a:r>
            <a:r>
              <a:rPr lang="en-US" b="1" dirty="0" smtClean="0"/>
              <a:t>RRC_CONNECTED</a:t>
            </a:r>
            <a:endParaRPr lang="en-US" sz="2400" b="1" dirty="0"/>
          </a:p>
        </p:txBody>
      </p:sp>
      <p:sp>
        <p:nvSpPr>
          <p:cNvPr id="8" name="Isosceles Triangle 7"/>
          <p:cNvSpPr/>
          <p:nvPr/>
        </p:nvSpPr>
        <p:spPr>
          <a:xfrm rot="256793">
            <a:off x="5708815" y="3812818"/>
            <a:ext cx="389741" cy="882614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289892" y="4507715"/>
            <a:ext cx="2249295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</a:t>
            </a:r>
            <a:r>
              <a:rPr lang="en-US" altLang="zh-CN" sz="2400" b="1" dirty="0" err="1" smtClean="0"/>
              <a:t>Ttail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620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534071" y="4461104"/>
            <a:ext cx="3157878" cy="115704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/>
              <a:t>Ttail</a:t>
            </a:r>
            <a:r>
              <a:rPr lang="en-US" altLang="zh-CN" sz="2400" b="1" dirty="0" smtClean="0"/>
              <a:t> stops</a:t>
            </a:r>
          </a:p>
          <a:p>
            <a:pPr algn="ctr"/>
            <a:r>
              <a:rPr lang="en-US" altLang="zh-CN" sz="2400" b="1" dirty="0" smtClean="0"/>
              <a:t>Demote to RRC_IDLE</a:t>
            </a:r>
            <a:endParaRPr lang="en-US" altLang="zh-CN" dirty="0"/>
          </a:p>
        </p:txBody>
      </p:sp>
      <p:sp>
        <p:nvSpPr>
          <p:cNvPr id="7" name="Oval 6"/>
          <p:cNvSpPr/>
          <p:nvPr/>
        </p:nvSpPr>
        <p:spPr>
          <a:xfrm>
            <a:off x="6607369" y="2539868"/>
            <a:ext cx="1655411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20538313" flipH="1">
            <a:off x="4798991" y="3091574"/>
            <a:ext cx="2374176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Ttail</a:t>
            </a:r>
            <a:r>
              <a:rPr lang="en-US" sz="2400" b="1" dirty="0" smtClean="0"/>
              <a:t>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23015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 of </a:t>
            </a:r>
            <a:r>
              <a:rPr lang="en-US" i="1" dirty="0" err="1" smtClean="0"/>
              <a:t>Ttail</a:t>
            </a:r>
            <a:r>
              <a:rPr lang="en-US" dirty="0" smtClean="0"/>
              <a:t> settings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417659"/>
              </p:ext>
            </p:extLst>
          </p:nvPr>
        </p:nvGraphicFramePr>
        <p:xfrm>
          <a:off x="75599" y="2963169"/>
          <a:ext cx="8977680" cy="2111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420"/>
                <a:gridCol w="2244420"/>
                <a:gridCol w="2244420"/>
                <a:gridCol w="2244420"/>
              </a:tblGrid>
              <a:tr h="10178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err="1" smtClean="0"/>
                        <a:t>Ttail</a:t>
                      </a:r>
                      <a:r>
                        <a:rPr lang="en-US" sz="2400" dirty="0" smtClean="0"/>
                        <a:t> setting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Energy Consumption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# of state transitions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/>
                        <a:t>Responsiveness</a:t>
                      </a:r>
                      <a:endParaRPr lang="en-US" sz="2400" dirty="0"/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Long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Small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Fast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Short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8000"/>
                          </a:solidFill>
                        </a:rPr>
                        <a:t>Low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Large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Slow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973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" b="2253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01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RRC state transitions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46329" y="5754240"/>
            <a:ext cx="6627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bg1">
                    <a:lumMod val="50000"/>
                  </a:schemeClr>
                </a:solidFill>
              </a:rPr>
              <a:t>The data points are sampled and DRX in RRC_CONNECTED tail </a:t>
            </a:r>
          </a:p>
          <a:p>
            <a:r>
              <a:rPr lang="en-US" sz="2000" i="1" dirty="0" smtClean="0">
                <a:solidFill>
                  <a:schemeClr val="bg1">
                    <a:lumMod val="50000"/>
                  </a:schemeClr>
                </a:solidFill>
              </a:rPr>
              <a:t>is not obvious due to the low sampling rate</a:t>
            </a:r>
            <a:endParaRPr lang="en-US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66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04189" y="5297966"/>
            <a:ext cx="4069310" cy="778310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9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457200" y="1569581"/>
            <a:ext cx="8229600" cy="4602324"/>
          </a:xfrm>
        </p:spPr>
        <p:txBody>
          <a:bodyPr>
            <a:normAutofit/>
          </a:bodyPr>
          <a:lstStyle/>
          <a:p>
            <a:r>
              <a:rPr lang="en-US" dirty="0"/>
              <a:t>Average power for WiFi tail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120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  <a:p>
            <a:r>
              <a:rPr lang="en-US" dirty="0"/>
              <a:t>Average power for 3G tail</a:t>
            </a:r>
          </a:p>
          <a:p>
            <a:pPr lvl="1"/>
            <a:r>
              <a:rPr lang="en-US" b="1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800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/>
              <a:t>mW</a:t>
            </a:r>
            <a:endParaRPr lang="en-US" dirty="0"/>
          </a:p>
          <a:p>
            <a:r>
              <a:rPr lang="en-US" dirty="0" smtClean="0"/>
              <a:t>Average power for LTE tail</a:t>
            </a:r>
            <a:endParaRPr lang="en-US" b="1" dirty="0" smtClean="0"/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1080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consumes more instant power than 3G/WiFi in the high-power 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312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239862" y="4719531"/>
            <a:ext cx="6592448" cy="134336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FFFF00"/>
                </a:solidFill>
              </a:rPr>
              <a:t>&lt; 6%</a:t>
            </a:r>
            <a:r>
              <a:rPr lang="en-US" altLang="zh-CN" sz="3200" b="1" dirty="0" smtClean="0"/>
              <a:t> error rate in evaluations with real applications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8415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  <p:pic>
        <p:nvPicPr>
          <p:cNvPr id="4" name="Picture 3" descr="power_tp.eps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" y="0"/>
            <a:ext cx="5866610" cy="337867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power_tp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404" y="3378677"/>
            <a:ext cx="5967324" cy="34366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6524522" y="4381789"/>
            <a:ext cx="11336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AT&amp;T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2870" y="944098"/>
            <a:ext cx="14845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Verizon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704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387790"/>
              </p:ext>
            </p:extLst>
          </p:nvPr>
        </p:nvGraphicFramePr>
        <p:xfrm>
          <a:off x="1239865" y="2887580"/>
          <a:ext cx="6789012" cy="2775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</p:spTree>
    <p:extLst>
      <p:ext uri="{BB962C8B-B14F-4D97-AF65-F5344CB8AC3E}">
        <p14:creationId xmlns:p14="http://schemas.microsoft.com/office/powerpoint/2010/main" val="369829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647165"/>
              </p:ext>
            </p:extLst>
          </p:nvPr>
        </p:nvGraphicFramePr>
        <p:xfrm>
          <a:off x="1239865" y="2887580"/>
          <a:ext cx="6789012" cy="2775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50328" y="2887580"/>
            <a:ext cx="7511197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3200" b="1" dirty="0" smtClean="0"/>
              <a:t>Small data transfer, LTE wastes energy</a:t>
            </a:r>
          </a:p>
          <a:p>
            <a:pPr algn="ctr"/>
            <a:r>
              <a:rPr lang="en-US" altLang="zh-CN" sz="3200" b="1" dirty="0" smtClean="0"/>
              <a:t>Large data transfer, LTE is energy efficient</a:t>
            </a:r>
          </a:p>
          <a:p>
            <a:pPr algn="ctr"/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134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2391224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145916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17475" y="6335400"/>
            <a:ext cx="7160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325728" y="3260524"/>
            <a:ext cx="652971" cy="1395884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99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145916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17475" y="6335400"/>
            <a:ext cx="7160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325728" y="3260524"/>
            <a:ext cx="652971" cy="1395884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24741" y="2565086"/>
            <a:ext cx="6637811" cy="266173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>
              <a:defRPr/>
            </a:pPr>
            <a:r>
              <a:rPr lang="en-US" sz="3200" dirty="0" smtClean="0"/>
              <a:t>The </a:t>
            </a:r>
            <a:r>
              <a:rPr lang="en-US" sz="3200" b="1" dirty="0" smtClean="0"/>
              <a:t>tail </a:t>
            </a:r>
            <a:r>
              <a:rPr lang="en-US" sz="3200" b="1" dirty="0"/>
              <a:t>problem</a:t>
            </a:r>
            <a:r>
              <a:rPr lang="en-US" sz="3200" dirty="0"/>
              <a:t> is </a:t>
            </a:r>
            <a:r>
              <a:rPr lang="en-US" sz="3200" dirty="0" smtClean="0"/>
              <a:t>the </a:t>
            </a:r>
            <a:r>
              <a:rPr lang="en-US" sz="3200" dirty="0"/>
              <a:t>key factor for </a:t>
            </a:r>
            <a:r>
              <a:rPr lang="en-US" sz="3200" dirty="0" smtClean="0"/>
              <a:t>LTE’s high energy consumption, similar </a:t>
            </a:r>
            <a:r>
              <a:rPr lang="en-US" sz="3200" dirty="0"/>
              <a:t>to 3G </a:t>
            </a:r>
            <a:r>
              <a:rPr lang="en-US" sz="3200" dirty="0" smtClean="0"/>
              <a:t>networks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4917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5412"/>
            <a:ext cx="9144000" cy="569258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(Phase 1) </a:t>
            </a:r>
            <a:r>
              <a:rPr lang="en-US" dirty="0">
                <a:solidFill>
                  <a:srgbClr val="7F7F7F"/>
                </a:solidFill>
              </a:rPr>
              <a:t>Between 2008 and 2010, we study the network performance of 3G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 smtClean="0">
                <a:solidFill>
                  <a:srgbClr val="7F7F7F"/>
                </a:solidFill>
              </a:rPr>
              <a:t>(Phase 2) </a:t>
            </a:r>
            <a:r>
              <a:rPr lang="en-US" dirty="0">
                <a:solidFill>
                  <a:srgbClr val="7F7F7F"/>
                </a:solidFill>
              </a:rPr>
              <a:t>Since 2011,  we study the network performance of LTE 4G </a:t>
            </a:r>
            <a:r>
              <a:rPr lang="en-US" dirty="0" smtClean="0">
                <a:solidFill>
                  <a:srgbClr val="7F7F7F"/>
                </a:solidFill>
              </a:rPr>
              <a:t>networks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(Phase 3) </a:t>
            </a:r>
            <a:r>
              <a:rPr lang="en-US" dirty="0">
                <a:solidFill>
                  <a:srgbClr val="7F7F7F"/>
                </a:solidFill>
              </a:rPr>
              <a:t>Since 2011,  we study the power characteristics of </a:t>
            </a:r>
            <a:r>
              <a:rPr lang="en-US" dirty="0" smtClean="0">
                <a:solidFill>
                  <a:srgbClr val="7F7F7F"/>
                </a:solidFill>
              </a:rPr>
              <a:t>cellular networks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(Phase 4) </a:t>
            </a:r>
            <a:r>
              <a:rPr lang="en-US" dirty="0">
                <a:solidFill>
                  <a:srgbClr val="000000"/>
                </a:solidFill>
              </a:rPr>
              <a:t>Characterize smartphone application performance and energy </a:t>
            </a:r>
            <a:r>
              <a:rPr lang="en-US" dirty="0" smtClean="0">
                <a:solidFill>
                  <a:srgbClr val="000000"/>
                </a:solidFill>
              </a:rPr>
              <a:t>efficiency [</a:t>
            </a:r>
            <a:r>
              <a:rPr lang="en-US" dirty="0" err="1" smtClean="0">
                <a:solidFill>
                  <a:srgbClr val="000000"/>
                </a:solidFill>
              </a:rPr>
              <a:t>MobiSys</a:t>
            </a:r>
            <a:r>
              <a:rPr lang="en-US" dirty="0" smtClean="0">
                <a:solidFill>
                  <a:srgbClr val="000000"/>
                </a:solidFill>
              </a:rPr>
              <a:t> 10] [</a:t>
            </a:r>
            <a:r>
              <a:rPr lang="en-US" dirty="0" err="1" smtClean="0">
                <a:solidFill>
                  <a:srgbClr val="000000"/>
                </a:solidFill>
              </a:rPr>
              <a:t>Mobisys</a:t>
            </a:r>
            <a:r>
              <a:rPr lang="en-US" dirty="0" smtClean="0">
                <a:solidFill>
                  <a:srgbClr val="000000"/>
                </a:solidFill>
              </a:rPr>
              <a:t> 12]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65412"/>
          </a:xfrm>
        </p:spPr>
        <p:txBody>
          <a:bodyPr/>
          <a:lstStyle/>
          <a:p>
            <a:r>
              <a:rPr lang="en-US" dirty="0" smtClean="0"/>
              <a:t>Task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3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web browsing is complicated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229" y="4319412"/>
            <a:ext cx="750339" cy="1238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36" y="1222388"/>
            <a:ext cx="1053243" cy="13115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2043" y="565882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60066"/>
                </a:solidFill>
              </a:rPr>
              <a:t>Smartphone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9851" y="2445265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60066"/>
                </a:solidFill>
              </a:rPr>
              <a:t>Local DNS server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94115" y="5664959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660066"/>
                </a:solidFill>
              </a:rPr>
              <a:t>Web server</a:t>
            </a:r>
            <a:endParaRPr lang="en-US" b="1" dirty="0">
              <a:solidFill>
                <a:srgbClr val="660066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830" y="4383278"/>
            <a:ext cx="1081970" cy="1174193"/>
          </a:xfrm>
          <a:prstGeom prst="rect">
            <a:avLst/>
          </a:prstGeom>
        </p:spPr>
      </p:pic>
      <p:cxnSp>
        <p:nvCxnSpPr>
          <p:cNvPr id="14" name="Shape 13"/>
          <p:cNvCxnSpPr/>
          <p:nvPr/>
        </p:nvCxnSpPr>
        <p:spPr>
          <a:xfrm rot="5400000">
            <a:off x="923035" y="3653974"/>
            <a:ext cx="12204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hape 16"/>
          <p:cNvCxnSpPr/>
          <p:nvPr/>
        </p:nvCxnSpPr>
        <p:spPr>
          <a:xfrm rot="5400000" flipH="1" flipV="1">
            <a:off x="1202037" y="3653577"/>
            <a:ext cx="1221201" cy="2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hape 13"/>
          <p:cNvCxnSpPr/>
          <p:nvPr/>
        </p:nvCxnSpPr>
        <p:spPr>
          <a:xfrm>
            <a:off x="2116221" y="4831053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hape 13"/>
          <p:cNvCxnSpPr/>
          <p:nvPr/>
        </p:nvCxnSpPr>
        <p:spPr>
          <a:xfrm rot="10800000">
            <a:off x="2116222" y="5121993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ular Callout 36"/>
          <p:cNvSpPr/>
          <p:nvPr/>
        </p:nvSpPr>
        <p:spPr>
          <a:xfrm>
            <a:off x="2997671" y="1258334"/>
            <a:ext cx="2552055" cy="721629"/>
          </a:xfrm>
          <a:prstGeom prst="wedgeRoundRectCallout">
            <a:avLst>
              <a:gd name="adj1" fmla="val -102890"/>
              <a:gd name="adj2" fmla="val 26137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DNS lookup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6660629" y="1258334"/>
            <a:ext cx="2411327" cy="721629"/>
          </a:xfrm>
          <a:prstGeom prst="wedgeRoundRectCallout">
            <a:avLst>
              <a:gd name="adj1" fmla="val 16753"/>
              <a:gd name="adj2" fmla="val 454186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Content customization</a:t>
            </a:r>
            <a:endParaRPr lang="en-US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2481073" y="5514661"/>
            <a:ext cx="1999061" cy="740730"/>
          </a:xfrm>
          <a:prstGeom prst="wedgeRoundRectCallout">
            <a:avLst>
              <a:gd name="adj1" fmla="val 57270"/>
              <a:gd name="adj2" fmla="val -12486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handshake</a:t>
            </a:r>
            <a:endParaRPr lang="en-US" dirty="0"/>
          </a:p>
        </p:txBody>
      </p:sp>
      <p:sp>
        <p:nvSpPr>
          <p:cNvPr id="42" name="Rounded Rectangular Callout 41"/>
          <p:cNvSpPr/>
          <p:nvPr/>
        </p:nvSpPr>
        <p:spPr>
          <a:xfrm>
            <a:off x="5377367" y="5514661"/>
            <a:ext cx="1999061" cy="740730"/>
          </a:xfrm>
          <a:prstGeom prst="wedgeRoundRectCallout">
            <a:avLst>
              <a:gd name="adj1" fmla="val -55258"/>
              <a:gd name="adj2" fmla="val -119673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data transfer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108887" y="1548624"/>
            <a:ext cx="458186" cy="4313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3286664" y="5298991"/>
            <a:ext cx="458186" cy="4313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6095066" y="5226446"/>
            <a:ext cx="458186" cy="4313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5944302" y="2156699"/>
            <a:ext cx="1921991" cy="811739"/>
          </a:xfrm>
          <a:prstGeom prst="wedgeRoundRectCallout">
            <a:avLst>
              <a:gd name="adj1" fmla="val 66106"/>
              <a:gd name="adj2" fmla="val 264672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configuration</a:t>
            </a:r>
            <a:endParaRPr lang="en-US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3044742" y="2156699"/>
            <a:ext cx="2552055" cy="577131"/>
          </a:xfrm>
          <a:prstGeom prst="wedgeRoundRectCallout">
            <a:avLst>
              <a:gd name="adj1" fmla="val -104043"/>
              <a:gd name="adj2" fmla="val 378249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configuration</a:t>
            </a:r>
            <a:endParaRPr lang="en-US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3204106" y="2968438"/>
            <a:ext cx="2552055" cy="1032176"/>
          </a:xfrm>
          <a:prstGeom prst="wedgeRoundRectCallout">
            <a:avLst>
              <a:gd name="adj1" fmla="val -105169"/>
              <a:gd name="adj2" fmla="val 13369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 rendering &amp; JavaScript execution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3567073" y="3832840"/>
            <a:ext cx="458186" cy="4313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28" name="Rounded Rectangular Callout 27"/>
          <p:cNvSpPr/>
          <p:nvPr/>
        </p:nvSpPr>
        <p:spPr>
          <a:xfrm>
            <a:off x="4756668" y="4086091"/>
            <a:ext cx="2094463" cy="552130"/>
          </a:xfrm>
          <a:prstGeom prst="wedgeRoundRectCallout">
            <a:avLst>
              <a:gd name="adj1" fmla="val -44705"/>
              <a:gd name="adj2" fmla="val 109063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condition</a:t>
            </a:r>
            <a:endParaRPr lang="en-US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6095066" y="3120839"/>
            <a:ext cx="1583086" cy="854774"/>
          </a:xfrm>
          <a:prstGeom prst="wedgeRoundRectCallout">
            <a:avLst>
              <a:gd name="adj1" fmla="val 78449"/>
              <a:gd name="adj2" fmla="val 15606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processing delay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7333147" y="3833633"/>
            <a:ext cx="458186" cy="4313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1027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42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34" grpId="0" animBg="1"/>
      <p:bldP spid="24" grpId="0" animBg="1"/>
      <p:bldP spid="28" grpId="0" animBg="1"/>
      <p:bldP spid="29" grpId="0" animBg="1"/>
      <p:bldP spid="2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rl10.eps"/>
          <p:cNvPicPr>
            <a:picLocks noGrp="1" noChangeAspect="1"/>
          </p:cNvPicPr>
          <p:nvPr>
            <p:ph idx="1"/>
          </p:nvPr>
        </p:nvPicPr>
        <p:blipFill>
          <a:blip r:embed="rId3"/>
          <a:srcRect l="708" r="708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website page load time break down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10688" y="5830658"/>
            <a:ext cx="343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m.ebay.com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782224" y="1384127"/>
            <a:ext cx="1853397" cy="656231"/>
          </a:xfrm>
          <a:prstGeom prst="wedgeRoundRectCallout">
            <a:avLst>
              <a:gd name="adj1" fmla="val -79850"/>
              <a:gd name="adj2" fmla="val 10016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83989" y="1384127"/>
            <a:ext cx="1853397" cy="656232"/>
          </a:xfrm>
          <a:prstGeom prst="wedgeRoundRectCallout">
            <a:avLst>
              <a:gd name="adj1" fmla="val 36879"/>
              <a:gd name="adj2" fmla="val 10028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6200000" flipH="1">
            <a:off x="3569750" y="3276105"/>
            <a:ext cx="2662000" cy="676700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1868490" y="2723052"/>
            <a:ext cx="3192953" cy="617856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965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Content-rich website page load time break down</a:t>
            </a:r>
            <a:endParaRPr lang="en-US" dirty="0"/>
          </a:p>
        </p:txBody>
      </p:sp>
      <p:pic>
        <p:nvPicPr>
          <p:cNvPr id="5" name="Picture 4" descr="url19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95" y="1934341"/>
            <a:ext cx="7432001" cy="40293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8946" y="5890474"/>
            <a:ext cx="328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mapquest.com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881791" y="1278110"/>
            <a:ext cx="1853397" cy="656231"/>
          </a:xfrm>
          <a:prstGeom prst="wedgeRoundRectCallout">
            <a:avLst>
              <a:gd name="adj1" fmla="val -48881"/>
              <a:gd name="adj2" fmla="val 12435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02377" y="1278110"/>
            <a:ext cx="1853397" cy="656232"/>
          </a:xfrm>
          <a:prstGeom prst="wedgeRoundRectCallout">
            <a:avLst>
              <a:gd name="adj1" fmla="val 64554"/>
              <a:gd name="adj2" fmla="val 13005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5233137" y="2423736"/>
            <a:ext cx="2637580" cy="2625657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893616" y="2539887"/>
            <a:ext cx="594360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955774" y="3131883"/>
            <a:ext cx="850392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31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3850"/>
            <a:ext cx="8229600" cy="413888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From 2009 to 2012, smartphones have significantly improved JavaScript execution speed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95" y="0"/>
            <a:ext cx="9044105" cy="14176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JavaScript execution comparison (</a:t>
            </a:r>
            <a:r>
              <a:rPr lang="en-US" altLang="zh-CN" sz="3600" dirty="0" smtClean="0"/>
              <a:t>2012)</a:t>
            </a:r>
            <a:endParaRPr lang="en-US" sz="3600" dirty="0"/>
          </a:p>
        </p:txBody>
      </p:sp>
      <p:pic>
        <p:nvPicPr>
          <p:cNvPr id="4" name="Picture 3" descr="j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48" y="2438405"/>
            <a:ext cx="6841837" cy="39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4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1697" y="1450995"/>
            <a:ext cx="8229600" cy="473163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Performance bottlenecks of web browsing</a:t>
            </a:r>
          </a:p>
          <a:p>
            <a:pPr lvl="1"/>
            <a:r>
              <a:rPr lang="en-US" dirty="0" smtClean="0"/>
              <a:t>Client execution</a:t>
            </a:r>
          </a:p>
          <a:p>
            <a:pPr lvl="1"/>
            <a:r>
              <a:rPr lang="en-US" dirty="0" smtClean="0"/>
              <a:t>Data download</a:t>
            </a:r>
          </a:p>
          <a:p>
            <a:r>
              <a:rPr lang="en-US" dirty="0" smtClean="0"/>
              <a:t>Higher </a:t>
            </a:r>
            <a:r>
              <a:rPr lang="en-US" b="1" dirty="0" smtClean="0"/>
              <a:t>concurrency </a:t>
            </a:r>
            <a:r>
              <a:rPr lang="en-US" dirty="0" smtClean="0"/>
              <a:t>significantly improves performance</a:t>
            </a:r>
          </a:p>
          <a:p>
            <a:r>
              <a:rPr lang="en-US" b="1" dirty="0" smtClean="0"/>
              <a:t>Compression </a:t>
            </a:r>
            <a:r>
              <a:rPr lang="en-US" dirty="0" smtClean="0"/>
              <a:t>is usually helpful</a:t>
            </a:r>
          </a:p>
          <a:p>
            <a:r>
              <a:rPr lang="en-US" b="1" dirty="0" smtClean="0"/>
              <a:t>Content customization</a:t>
            </a:r>
            <a:r>
              <a:rPr lang="en-US" dirty="0" smtClean="0"/>
              <a:t> is beneficial</a:t>
            </a:r>
          </a:p>
          <a:p>
            <a:pPr lvl="1"/>
            <a:r>
              <a:rPr lang="en-US" dirty="0" smtClean="0"/>
              <a:t>Data URL scheme</a:t>
            </a:r>
          </a:p>
          <a:p>
            <a:pPr lvl="1"/>
            <a:r>
              <a:rPr lang="en-US" dirty="0" smtClean="0"/>
              <a:t>Minification</a:t>
            </a:r>
          </a:p>
          <a:p>
            <a:pPr lvl="1"/>
            <a:r>
              <a:rPr lang="en-US" dirty="0" smtClean="0"/>
              <a:t>Minimal redirections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Lessons from application</a:t>
            </a:r>
            <a:br>
              <a:rPr lang="en-US" sz="4000" dirty="0" smtClean="0"/>
            </a:br>
            <a:r>
              <a:rPr lang="en-US" sz="4000" dirty="0" smtClean="0"/>
              <a:t>performance study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5668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bottleneck</a:t>
            </a:r>
          </a:p>
          <a:p>
            <a:r>
              <a:rPr lang="en-US" dirty="0" smtClean="0"/>
              <a:t>Total energy consumption: LTE &gt; 3G &gt;&gt; WiFi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33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bottleneck</a:t>
            </a:r>
          </a:p>
          <a:p>
            <a:r>
              <a:rPr lang="en-US" dirty="0" smtClean="0"/>
              <a:t>Total energy consumption: LTE &gt; 3G &gt;&gt; WiFi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37303" y="1735735"/>
            <a:ext cx="6408647" cy="39855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In LTE networks, applications should more aggressively burst traffic to make more efficient use of the bandwidth given the high energy overhead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0206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239046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(Task 1) Understand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network performance and power characteristics of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cellular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networks and mobile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/>
              <a:t>(Task 2) Optimize mobile application design to improve the energy </a:t>
            </a:r>
            <a:r>
              <a:rPr lang="en-US" dirty="0" smtClean="0"/>
              <a:t>efficiency</a:t>
            </a:r>
            <a:endParaRPr lang="en-US" dirty="0"/>
          </a:p>
          <a:p>
            <a:r>
              <a:rPr lang="en-US" dirty="0">
                <a:solidFill>
                  <a:srgbClr val="7F7F7F"/>
                </a:solidFill>
              </a:rPr>
              <a:t>(Task 3) Optimize mobile application design to improve the network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605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(Phase 1) Optimize screen-off traffic to reduce UE energy </a:t>
            </a:r>
            <a:r>
              <a:rPr lang="en-US" dirty="0" smtClean="0"/>
              <a:t>consumption [IMC 12]</a:t>
            </a:r>
          </a:p>
          <a:p>
            <a:r>
              <a:rPr lang="en-US" dirty="0">
                <a:solidFill>
                  <a:srgbClr val="7F7F7F"/>
                </a:solidFill>
              </a:rPr>
              <a:t>(Phase 2) Predict traffic pattern based on recent history </a:t>
            </a:r>
            <a:r>
              <a:rPr lang="en-US" dirty="0" smtClean="0">
                <a:solidFill>
                  <a:srgbClr val="7F7F7F"/>
                </a:solidFill>
              </a:rPr>
              <a:t>and </a:t>
            </a:r>
            <a:r>
              <a:rPr lang="en-US" dirty="0">
                <a:solidFill>
                  <a:srgbClr val="7F7F7F"/>
                </a:solidFill>
              </a:rPr>
              <a:t>make intelligent decisions on releasing resources earlier to save UE energy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31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device</a:t>
            </a:r>
          </a:p>
          <a:p>
            <a:r>
              <a:rPr lang="en-US" dirty="0" smtClean="0"/>
              <a:t>Battery is scarce resource for smartphones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Screen-off traffic characterization: an interesting yet unexplored topic</a:t>
            </a:r>
            <a:endParaRPr lang="en-US" dirty="0"/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3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device</a:t>
            </a:r>
          </a:p>
          <a:p>
            <a:r>
              <a:rPr lang="en-US" dirty="0" smtClean="0"/>
              <a:t>Battery is scarce resource for smartphones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Screen-off traffic characterization: an interesting yet unexplored topic</a:t>
            </a:r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778938">
            <a:off x="7149530" y="3076822"/>
            <a:ext cx="1406017" cy="11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5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31239688"/>
              </p:ext>
            </p:extLst>
          </p:nvPr>
        </p:nvGraphicFramePr>
        <p:xfrm>
          <a:off x="1328962" y="1417638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44373" y="5750182"/>
            <a:ext cx="52281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Unknown group: 9% of all packets, due to users</a:t>
            </a:r>
          </a:p>
          <a:p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accidentally terminating screen status logger</a:t>
            </a:r>
            <a:endParaRPr lang="en-US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215235"/>
            <a:ext cx="436885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1733344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765" y="2983184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87794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831247990"/>
              </p:ext>
            </p:extLst>
          </p:nvPr>
        </p:nvGraphicFramePr>
        <p:xfrm>
          <a:off x="1328962" y="1417638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44373" y="5750182"/>
            <a:ext cx="5488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Unknown group: 9.02% of all packets, due to users</a:t>
            </a:r>
          </a:p>
          <a:p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accidentally terminating screen status logger</a:t>
            </a:r>
            <a:endParaRPr lang="en-US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215235"/>
            <a:ext cx="436885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1733344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57200" y="2215235"/>
            <a:ext cx="8229600" cy="326523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100" b="1" dirty="0"/>
              <a:t> 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36%</a:t>
            </a:r>
            <a:r>
              <a:rPr lang="en-US" altLang="zh-CN" sz="3100" b="1" dirty="0" smtClean="0"/>
              <a:t> screen-off packets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Could be more given the unknown category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What is their energy and signaling impact?</a:t>
            </a:r>
          </a:p>
        </p:txBody>
      </p:sp>
    </p:spTree>
    <p:extLst>
      <p:ext uri="{BB962C8B-B14F-4D97-AF65-F5344CB8AC3E}">
        <p14:creationId xmlns:p14="http://schemas.microsoft.com/office/powerpoint/2010/main" val="97716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161" y="1263012"/>
            <a:ext cx="8373880" cy="4918979"/>
          </a:xfrm>
        </p:spPr>
        <p:txBody>
          <a:bodyPr/>
          <a:lstStyle/>
          <a:p>
            <a:r>
              <a:rPr lang="en-US" dirty="0" smtClean="0"/>
              <a:t>Screen-off traffic has </a:t>
            </a:r>
            <a:r>
              <a:rPr lang="en-US" b="1" dirty="0" smtClean="0"/>
              <a:t>less</a:t>
            </a:r>
            <a:r>
              <a:rPr lang="en-US" dirty="0" smtClean="0"/>
              <a:t> packets/payload, but </a:t>
            </a:r>
            <a:r>
              <a:rPr lang="en-US" b="1" dirty="0" smtClean="0"/>
              <a:t>more</a:t>
            </a:r>
            <a:r>
              <a:rPr lang="en-US" dirty="0" smtClean="0"/>
              <a:t> bursts which are </a:t>
            </a:r>
            <a:r>
              <a:rPr lang="en-US" b="1" dirty="0" smtClean="0"/>
              <a:t>smaller</a:t>
            </a:r>
            <a:r>
              <a:rPr lang="en-US" dirty="0" smtClean="0"/>
              <a:t> and </a:t>
            </a:r>
            <a:r>
              <a:rPr lang="en-US" b="1" dirty="0" smtClean="0"/>
              <a:t>shorter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445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</a:t>
            </a:r>
            <a:r>
              <a:rPr lang="en-US" dirty="0"/>
              <a:t>-on and </a:t>
            </a:r>
            <a:r>
              <a:rPr lang="en-US" dirty="0" smtClean="0"/>
              <a:t>screen-</a:t>
            </a:r>
            <a:r>
              <a:rPr lang="en-US" dirty="0"/>
              <a:t>off </a:t>
            </a:r>
            <a:r>
              <a:rPr lang="en-US" dirty="0" smtClean="0"/>
              <a:t>traffic comparison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71689172"/>
              </p:ext>
            </p:extLst>
          </p:nvPr>
        </p:nvGraphicFramePr>
        <p:xfrm>
          <a:off x="1169308" y="2484303"/>
          <a:ext cx="6899083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33226" y="4135106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30371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" y="1600200"/>
            <a:ext cx="8509000" cy="4525963"/>
          </a:xfrm>
        </p:spPr>
        <p:txBody>
          <a:bodyPr/>
          <a:lstStyle/>
          <a:p>
            <a:r>
              <a:rPr lang="en-US" dirty="0" smtClean="0"/>
              <a:t>Yes! Actually, screen-off traffic has higher impact than screen-on, though with less packets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274638"/>
            <a:ext cx="87249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Does screen-off traffic matter for</a:t>
            </a:r>
            <a:br>
              <a:rPr lang="en-US" dirty="0" smtClean="0"/>
            </a:br>
            <a:r>
              <a:rPr lang="en-US" dirty="0" smtClean="0"/>
              <a:t>radio resource and energy?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066544999"/>
              </p:ext>
            </p:extLst>
          </p:nvPr>
        </p:nvGraphicFramePr>
        <p:xfrm>
          <a:off x="279101" y="2554087"/>
          <a:ext cx="3656203" cy="37543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658341224"/>
              </p:ext>
            </p:extLst>
          </p:nvPr>
        </p:nvGraphicFramePr>
        <p:xfrm>
          <a:off x="3935304" y="2330778"/>
          <a:ext cx="4751496" cy="430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34119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559" y="1417638"/>
            <a:ext cx="8534892" cy="4938712"/>
          </a:xfrm>
        </p:spPr>
        <p:txBody>
          <a:bodyPr>
            <a:normAutofit/>
          </a:bodyPr>
          <a:lstStyle/>
          <a:p>
            <a:r>
              <a:rPr lang="en-US" dirty="0" smtClean="0"/>
              <a:t>Apply more aggressive settings to screen-off traffic</a:t>
            </a:r>
          </a:p>
          <a:p>
            <a:pPr lvl="1"/>
            <a:r>
              <a:rPr lang="en-US" dirty="0" smtClean="0"/>
              <a:t>Reason 1: high energy and signaling impact</a:t>
            </a:r>
          </a:p>
          <a:p>
            <a:pPr lvl="1"/>
            <a:r>
              <a:rPr lang="en-US" dirty="0"/>
              <a:t>Reason </a:t>
            </a:r>
            <a:r>
              <a:rPr lang="en-US" dirty="0" smtClean="0"/>
              <a:t>2: </a:t>
            </a:r>
            <a:r>
              <a:rPr lang="en-US" dirty="0"/>
              <a:t>traffic pattern is more </a:t>
            </a:r>
            <a:r>
              <a:rPr lang="en-US" dirty="0" smtClean="0"/>
              <a:t>“scattered”</a:t>
            </a:r>
            <a:endParaRPr lang="en-US" dirty="0"/>
          </a:p>
          <a:p>
            <a:pPr lvl="1"/>
            <a:r>
              <a:rPr lang="en-US" dirty="0" smtClean="0"/>
              <a:t>Reason 3: less user interaction and more tolerance in delay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Screen-aware traffic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185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 smtClean="0"/>
              <a:t>Fast dormancy reduces the tail length by actively notifying the network for early demotion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screen-aware 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246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084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4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5946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249" y="519267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6312182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995976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302986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7811329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799625" y="3658720"/>
            <a:ext cx="249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91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82358" y="3293327"/>
            <a:ext cx="0" cy="2236771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6018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72121" y="4513483"/>
            <a:ext cx="2326777" cy="0"/>
          </a:xfrm>
          <a:prstGeom prst="straightConnector1">
            <a:avLst/>
          </a:prstGeom>
          <a:ln w="98425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15439" y="3816547"/>
            <a:ext cx="1479228" cy="0"/>
          </a:xfrm>
          <a:prstGeom prst="straightConnector1">
            <a:avLst/>
          </a:prstGeom>
          <a:ln w="60325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56917" y="3211823"/>
            <a:ext cx="2374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Default 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284092" y="3955134"/>
            <a:ext cx="527237" cy="0"/>
          </a:xfrm>
          <a:prstGeom prst="straightConnector1">
            <a:avLst/>
          </a:prstGeom>
          <a:ln w="60325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504140" y="3035539"/>
            <a:ext cx="2058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Fast dormancy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258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95246"/>
            <a:ext cx="8229600" cy="4525963"/>
          </a:xfrm>
        </p:spPr>
        <p:txBody>
          <a:bodyPr/>
          <a:lstStyle/>
          <a:p>
            <a:r>
              <a:rPr lang="en-US" dirty="0" smtClean="0"/>
              <a:t>LTE has </a:t>
            </a:r>
            <a:r>
              <a:rPr lang="en-US" dirty="0"/>
              <a:t>not been extensively studied empirically in a deployed commercial network </a:t>
            </a:r>
            <a:r>
              <a:rPr lang="en-US" dirty="0" smtClean="0"/>
              <a:t>setting</a:t>
            </a:r>
          </a:p>
          <a:p>
            <a:r>
              <a:rPr lang="en-US" dirty="0" smtClean="0"/>
              <a:t>Study how </a:t>
            </a:r>
            <a:r>
              <a:rPr lang="en-US" dirty="0"/>
              <a:t>network resources are utilized across different protocol layers for real </a:t>
            </a:r>
            <a:r>
              <a:rPr lang="en-US" dirty="0" smtClean="0"/>
              <a:t>users</a:t>
            </a:r>
          </a:p>
          <a:p>
            <a:r>
              <a:rPr lang="en-US" dirty="0" smtClean="0"/>
              <a:t>Evaluate </a:t>
            </a:r>
            <a:r>
              <a:rPr lang="en-US" dirty="0"/>
              <a:t>the benefits of increased bandwidth for </a:t>
            </a:r>
            <a:r>
              <a:rPr lang="en-US" dirty="0" smtClean="0"/>
              <a:t>mobile </a:t>
            </a:r>
            <a:r>
              <a:rPr lang="en-US" dirty="0"/>
              <a:t>applications and essential network </a:t>
            </a:r>
            <a:r>
              <a:rPr lang="en-US" dirty="0" smtClean="0"/>
              <a:t>protocols </a:t>
            </a:r>
            <a:r>
              <a:rPr lang="en-US" dirty="0"/>
              <a:t>to identify their </a:t>
            </a:r>
            <a:r>
              <a:rPr lang="en-US" dirty="0" smtClean="0"/>
              <a:t>limitations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602825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0" dirty="0" smtClean="0">
                <a:effectLst/>
              </a:rPr>
              <a:t>Motivations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32189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/>
              <a:t>Fast dormancy reduces the tail length by actively notifying the network for early demotion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screen-aware 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246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084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4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5946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249" y="519267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5308094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91888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98898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6807241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318629" y="3293327"/>
            <a:ext cx="2371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91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82358" y="3293327"/>
            <a:ext cx="0" cy="2236771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6018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72121" y="4513483"/>
            <a:ext cx="1335973" cy="0"/>
          </a:xfrm>
          <a:prstGeom prst="straightConnector1">
            <a:avLst/>
          </a:prstGeom>
          <a:ln w="98425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31030" y="2333379"/>
            <a:ext cx="8229600" cy="326523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Screen-aware fast dormancy: a shorter tail timer for screen-off traffic</a:t>
            </a:r>
          </a:p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For the same signaling overhead, screen-aware fast dormancy increases energy saving by </a:t>
            </a:r>
            <a:r>
              <a:rPr lang="en-US" sz="3200" b="1" dirty="0" smtClean="0">
                <a:solidFill>
                  <a:srgbClr val="FF0000"/>
                </a:solidFill>
              </a:rPr>
              <a:t>15%</a:t>
            </a:r>
            <a:r>
              <a:rPr lang="en-US" sz="3200" b="1" dirty="0" smtClean="0"/>
              <a:t> compared with basic fast dormancy</a:t>
            </a:r>
          </a:p>
        </p:txBody>
      </p:sp>
    </p:spTree>
    <p:extLst>
      <p:ext uri="{BB962C8B-B14F-4D97-AF65-F5344CB8AC3E}">
        <p14:creationId xmlns:p14="http://schemas.microsoft.com/office/powerpoint/2010/main" val="3045330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Screen-off traffic incurs more energy overhead, with fewer packets and less payload than screen-on traffic</a:t>
            </a:r>
          </a:p>
          <a:p>
            <a:r>
              <a:rPr lang="en-US" dirty="0" smtClean="0"/>
              <a:t>Screen-aware optimization improves the resource efficiency and is </a:t>
            </a:r>
            <a:r>
              <a:rPr lang="en-US" dirty="0"/>
              <a:t>simple to implement</a:t>
            </a:r>
            <a:endParaRPr lang="en-US" dirty="0" smtClean="0"/>
          </a:p>
          <a:p>
            <a:r>
              <a:rPr lang="en-US" dirty="0" smtClean="0"/>
              <a:t>Other screen-aware traffic optimization techniques studied in the paper, e.g., batching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872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(Phase 1) Optimize screen-off traffic to reduce UE energy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consumption</a:t>
            </a:r>
          </a:p>
          <a:p>
            <a:r>
              <a:rPr lang="en-US" dirty="0"/>
              <a:t>(Phase 2) Predict traffic pattern based on recent history </a:t>
            </a:r>
            <a:r>
              <a:rPr lang="en-US" dirty="0" smtClean="0"/>
              <a:t>and </a:t>
            </a:r>
            <a:r>
              <a:rPr lang="en-US" dirty="0"/>
              <a:t>make intelligent decisions on releasing resources earlier to save UE </a:t>
            </a:r>
            <a:r>
              <a:rPr lang="en-US" dirty="0" smtClean="0"/>
              <a:t>energy [In submission to </a:t>
            </a:r>
            <a:r>
              <a:rPr lang="en-US" dirty="0" err="1" smtClean="0"/>
              <a:t>EuroSys</a:t>
            </a:r>
            <a:r>
              <a:rPr lang="en-US" dirty="0" smtClean="0"/>
              <a:t> 13]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79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ow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" r="8872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RadioProphet: Intelligent Radio Resource Deallocation for Cellular Networks </a:t>
            </a:r>
          </a:p>
        </p:txBody>
      </p:sp>
    </p:spTree>
    <p:extLst>
      <p:ext uri="{BB962C8B-B14F-4D97-AF65-F5344CB8AC3E}">
        <p14:creationId xmlns:p14="http://schemas.microsoft.com/office/powerpoint/2010/main" val="224277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ags1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" b="205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feature selection – TCP flags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73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Prediction accuracy 85.88% for all applications’ mixed traffic</a:t>
            </a:r>
          </a:p>
          <a:p>
            <a:r>
              <a:rPr lang="en-US" dirty="0" smtClean="0"/>
              <a:t>Achieves </a:t>
            </a:r>
            <a:r>
              <a:rPr lang="en-US" dirty="0"/>
              <a:t>radio energy saving by 59.07%, at the cost of 91.01% additional signaling overhead in LTE </a:t>
            </a:r>
            <a:r>
              <a:rPr lang="en-US" dirty="0" smtClean="0"/>
              <a:t>networks</a:t>
            </a:r>
            <a:r>
              <a:rPr lang="en-US" dirty="0"/>
              <a:t>, </a:t>
            </a:r>
            <a:r>
              <a:rPr lang="en-US" dirty="0" smtClean="0"/>
              <a:t>outperforming </a:t>
            </a:r>
            <a:r>
              <a:rPr lang="en-US" dirty="0"/>
              <a:t>previous </a:t>
            </a:r>
            <a:r>
              <a:rPr lang="en-US" dirty="0" smtClean="0"/>
              <a:t>proposals</a:t>
            </a:r>
            <a:endParaRPr lang="en-US" dirty="0"/>
          </a:p>
          <a:p>
            <a:r>
              <a:rPr lang="en-US" dirty="0" smtClean="0"/>
              <a:t>Real implementation on Android and evaluation is future work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48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(Task 1) Understand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network performance and power characteristics of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cellular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networks and mobile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rgbClr val="7F7F7F"/>
                </a:solidFill>
              </a:rPr>
              <a:t>(Task 2) Optimize mobile application design to improve the energy </a:t>
            </a:r>
            <a:r>
              <a:rPr lang="en-US" dirty="0" smtClean="0">
                <a:solidFill>
                  <a:srgbClr val="7F7F7F"/>
                </a:solidFill>
              </a:rPr>
              <a:t>efficiency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/>
              <a:t>(Task 3) Optimize mobile application design to improve the network </a:t>
            </a:r>
            <a:r>
              <a:rPr lang="en-US" dirty="0" smtClean="0"/>
              <a:t>efficiency</a:t>
            </a:r>
          </a:p>
          <a:p>
            <a:pPr lvl="1"/>
            <a:r>
              <a:rPr lang="en-US" dirty="0" smtClean="0"/>
              <a:t>Deadline Feb 1,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711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(Phase 1) </a:t>
            </a:r>
            <a:r>
              <a:rPr lang="en-US" dirty="0" smtClean="0"/>
              <a:t>Devise </a:t>
            </a:r>
            <a:r>
              <a:rPr lang="en-US" dirty="0"/>
              <a:t>methods to estimate and predict available </a:t>
            </a:r>
            <a:r>
              <a:rPr lang="en-US" dirty="0" smtClean="0"/>
              <a:t>bandwidth, and study </a:t>
            </a:r>
            <a:r>
              <a:rPr lang="en-US" dirty="0"/>
              <a:t>the network efficiency of existing mobile </a:t>
            </a:r>
            <a:r>
              <a:rPr lang="en-US" dirty="0" smtClean="0"/>
              <a:t>applications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(Phase 2) Study practical ways to improve the network efficiency and implement in real-world 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8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Packet train based algorithm to estimate bandwidth with server/network side traces</a:t>
            </a:r>
          </a:p>
          <a:p>
            <a:r>
              <a:rPr lang="en-US" dirty="0" smtClean="0"/>
              <a:t>Initial observations</a:t>
            </a:r>
          </a:p>
          <a:p>
            <a:pPr lvl="1"/>
            <a:r>
              <a:rPr lang="en-US" dirty="0" smtClean="0"/>
              <a:t>Available bandwidth changes frequently in the order of seconds</a:t>
            </a:r>
          </a:p>
          <a:p>
            <a:pPr lvl="1"/>
            <a:r>
              <a:rPr lang="en-US" dirty="0" smtClean="0"/>
              <a:t>Using a larger time window reduces the throughput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in cellular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87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available bandwidth predictable?</a:t>
            </a:r>
          </a:p>
          <a:p>
            <a:pPr lvl="1"/>
            <a:r>
              <a:rPr lang="en-US" dirty="0" smtClean="0"/>
              <a:t>Based on history samples</a:t>
            </a:r>
          </a:p>
          <a:p>
            <a:pPr lvl="1"/>
            <a:r>
              <a:rPr lang="en-US" dirty="0" smtClean="0"/>
              <a:t>Considering signal strength in addition</a:t>
            </a:r>
          </a:p>
          <a:p>
            <a:pPr lvl="1"/>
            <a:r>
              <a:rPr lang="en-US" dirty="0" smtClean="0"/>
              <a:t>Which time windows results in highest predictability?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explore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02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</a:p>
          <a:p>
            <a:pPr lvl="1"/>
            <a:r>
              <a:rPr lang="en-US" dirty="0" smtClean="0"/>
              <a:t>Packet traces collected in AT&amp;T’s LTE network for 10 days, 500GB in total consisting ~ 200,000 users</a:t>
            </a:r>
          </a:p>
          <a:p>
            <a:r>
              <a:rPr lang="en-US" dirty="0" smtClean="0"/>
              <a:t>Characterize network efficiency of different applications and different users</a:t>
            </a:r>
          </a:p>
          <a:p>
            <a:r>
              <a:rPr lang="en-US" dirty="0" smtClean="0"/>
              <a:t>Identify suboptimal application design which results in low network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Network </a:t>
            </a:r>
            <a:r>
              <a:rPr lang="en-US" dirty="0"/>
              <a:t>efficiency of existing mobile </a:t>
            </a:r>
            <a:r>
              <a:rPr lang="en-US" dirty="0" smtClean="0"/>
              <a:t>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085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F7F7F"/>
                </a:solidFill>
              </a:rPr>
              <a:t>(Phase 1) Study the network efficiency of existing mobile applications and devise methods to estimate and predict available </a:t>
            </a:r>
            <a:r>
              <a:rPr lang="en-US" dirty="0" smtClean="0">
                <a:solidFill>
                  <a:srgbClr val="7F7F7F"/>
                </a:solidFill>
              </a:rPr>
              <a:t>bandwidth</a:t>
            </a:r>
          </a:p>
          <a:p>
            <a:r>
              <a:rPr lang="en-US" dirty="0"/>
              <a:t>(Phase 2) Study practical ways to improve the network efficiency and implement in real-world 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091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there any inefficiencies incurred by the design of TCP/HTTP?</a:t>
            </a:r>
          </a:p>
          <a:p>
            <a:r>
              <a:rPr lang="en-US" dirty="0" smtClean="0"/>
              <a:t>If available bandwidth is predictable, how does TCP/HTTP benefit from it?</a:t>
            </a:r>
          </a:p>
          <a:p>
            <a:r>
              <a:rPr lang="en-US" dirty="0" smtClean="0"/>
              <a:t>If not, how to make TCP/HTTP adjust to fast-changing available bandwidth to make better use of the network capacity?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Improving TCP/HTTP for cellular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321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1326"/>
            <a:ext cx="8229600" cy="2931146"/>
          </a:xfrm>
        </p:spPr>
        <p:txBody>
          <a:bodyPr>
            <a:normAutofit fontScale="90000"/>
          </a:bodyPr>
          <a:lstStyle/>
          <a:p>
            <a:r>
              <a:rPr lang="en-US" sz="6600" b="1" i="1" dirty="0" smtClean="0">
                <a:solidFill>
                  <a:schemeClr val="bg1">
                    <a:lumMod val="50000"/>
                  </a:schemeClr>
                </a:solidFill>
              </a:rPr>
              <a:t>Thank you! </a:t>
            </a:r>
            <a:br>
              <a:rPr lang="en-US" sz="6600" b="1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6600" b="1" i="1" dirty="0" smtClean="0">
                <a:solidFill>
                  <a:schemeClr val="bg1">
                    <a:lumMod val="50000"/>
                  </a:schemeClr>
                </a:solidFill>
              </a:rPr>
              <a:t>&amp;&amp; </a:t>
            </a:r>
            <a:br>
              <a:rPr lang="en-US" sz="6600" b="1" i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6600" b="1" i="1" dirty="0" smtClean="0">
                <a:solidFill>
                  <a:schemeClr val="bg1">
                    <a:lumMod val="50000"/>
                  </a:schemeClr>
                </a:solidFill>
              </a:rPr>
              <a:t>Happy Holidays!</a:t>
            </a:r>
            <a:endParaRPr lang="en-US" sz="6600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0100"/>
            <a:ext cx="36068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1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403" y="1649729"/>
            <a:ext cx="2466797" cy="185009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57656"/>
          </a:xfrm>
        </p:spPr>
        <p:txBody>
          <a:bodyPr>
            <a:normAutofit fontScale="92500" lnSpcReduction="20000"/>
          </a:bodyPr>
          <a:lstStyle/>
          <a:p>
            <a:pPr marL="457200" indent="-457200"/>
            <a:r>
              <a:rPr lang="en-US" dirty="0" smtClean="0"/>
              <a:t>Various smartphone platforms</a:t>
            </a:r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r>
              <a:rPr lang="en-US" altLang="zh-CN" dirty="0" smtClean="0"/>
              <a:t>Many applications</a:t>
            </a:r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438912" indent="-457200"/>
            <a:r>
              <a:rPr lang="en-US" dirty="0" smtClean="0"/>
              <a:t>High speed network access</a:t>
            </a:r>
          </a:p>
          <a:p>
            <a:pPr marL="713232" lvl="1" indent="-457200"/>
            <a:r>
              <a:rPr lang="en-US" dirty="0" smtClean="0"/>
              <a:t>3G (UMTS &amp; EVDO)</a:t>
            </a:r>
          </a:p>
          <a:p>
            <a:pPr marL="713232" lvl="1" indent="-457200"/>
            <a:r>
              <a:rPr lang="en-US" dirty="0" smtClean="0"/>
              <a:t>4G (LTE) 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5362"/>
          </a:xfrm>
        </p:spPr>
        <p:txBody>
          <a:bodyPr>
            <a:normAutofit/>
          </a:bodyPr>
          <a:lstStyle/>
          <a:p>
            <a:r>
              <a:rPr lang="en-US" dirty="0" smtClean="0"/>
              <a:t>Smartphones are popular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967" y="1829023"/>
            <a:ext cx="1405218" cy="1405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08" y="3838696"/>
            <a:ext cx="777689" cy="777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840" y="1955543"/>
            <a:ext cx="1278698" cy="1278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836" y="3789437"/>
            <a:ext cx="818260" cy="8182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0781" y="3842970"/>
            <a:ext cx="1132160" cy="757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5086" y="3804378"/>
            <a:ext cx="796110" cy="7961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7260" y="3789437"/>
            <a:ext cx="811051" cy="8110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3787" y="2096443"/>
            <a:ext cx="1694329" cy="113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2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Smartphone shipments prediction on 2009</a:t>
            </a:r>
            <a:endParaRPr lang="en-US" sz="3600" dirty="0"/>
          </a:p>
        </p:txBody>
      </p:sp>
      <p:sp>
        <p:nvSpPr>
          <p:cNvPr id="7" name="Rounded Rectangle 6"/>
          <p:cNvSpPr/>
          <p:nvPr/>
        </p:nvSpPr>
        <p:spPr>
          <a:xfrm>
            <a:off x="3181153" y="1752051"/>
            <a:ext cx="3422848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Predicted on 2009: 2012 Global smartphone shipments 385 million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7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Smartphone shipments booming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05294" y="3331882"/>
            <a:ext cx="268941" cy="19423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50329" y="3779554"/>
            <a:ext cx="3781436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2012 Global smartphone shipments: 717 million</a:t>
            </a:r>
          </a:p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How about 2016?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173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0236"/>
            <a:ext cx="8229600" cy="4915928"/>
          </a:xfrm>
        </p:spPr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of 3GTest</a:t>
            </a:r>
          </a:p>
        </p:txBody>
      </p:sp>
      <p:pic>
        <p:nvPicPr>
          <p:cNvPr id="10" name="Picture 9" descr="img_00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2560320" cy="3840480"/>
          </a:xfrm>
          <a:prstGeom prst="rect">
            <a:avLst/>
          </a:prstGeom>
        </p:spPr>
      </p:pic>
      <p:pic>
        <p:nvPicPr>
          <p:cNvPr id="13" name="Picture 12" descr="img_003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4" name="Picture 13" descr="img_002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5" name="Picture 14" descr="img_002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286000"/>
            <a:ext cx="2544318" cy="3448431"/>
          </a:xfrm>
          <a:prstGeom prst="rect">
            <a:avLst/>
          </a:prstGeom>
        </p:spPr>
      </p:pic>
      <p:pic>
        <p:nvPicPr>
          <p:cNvPr id="16" name="Picture 15" descr="img_002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7" name="Picture 16" descr="img_004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48864" y="1733503"/>
            <a:ext cx="3231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2800" dirty="0" smtClean="0">
                <a:solidFill>
                  <a:srgbClr val="0000FF"/>
                </a:solidFill>
              </a:rPr>
              <a:t>http://</a:t>
            </a:r>
            <a:r>
              <a:rPr lang="en-US" sz="2800" dirty="0" err="1" smtClean="0">
                <a:solidFill>
                  <a:srgbClr val="0000FF"/>
                </a:solidFill>
              </a:rPr>
              <a:t>mobiperf.com</a:t>
            </a:r>
            <a:endParaRPr lang="en-US" sz="28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912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38940"/>
            <a:ext cx="8555832" cy="4761165"/>
          </a:xfrm>
        </p:spPr>
        <p:txBody>
          <a:bodyPr>
            <a:normAutofit/>
          </a:bodyPr>
          <a:lstStyle/>
          <a:p>
            <a:r>
              <a:rPr lang="en-US" dirty="0" smtClean="0"/>
              <a:t>Adoptability</a:t>
            </a:r>
          </a:p>
          <a:p>
            <a:pPr lvl="1"/>
            <a:r>
              <a:rPr lang="en-US" dirty="0" smtClean="0"/>
              <a:t>User privacy</a:t>
            </a:r>
          </a:p>
          <a:p>
            <a:pPr lvl="1"/>
            <a:r>
              <a:rPr lang="en-US" dirty="0" smtClean="0"/>
              <a:t>Running time</a:t>
            </a:r>
          </a:p>
          <a:p>
            <a:pPr lvl="1"/>
            <a:r>
              <a:rPr lang="en-US" dirty="0" smtClean="0"/>
              <a:t>Ease of use</a:t>
            </a:r>
          </a:p>
          <a:p>
            <a:pPr lvl="1"/>
            <a:r>
              <a:rPr lang="en-US" dirty="0" smtClean="0"/>
              <a:t>Energy consumption</a:t>
            </a:r>
          </a:p>
          <a:p>
            <a:r>
              <a:rPr lang="en-US" dirty="0" smtClean="0"/>
              <a:t>Data usefulness</a:t>
            </a:r>
          </a:p>
          <a:p>
            <a:pPr lvl="1"/>
            <a:r>
              <a:rPr lang="en-US" dirty="0"/>
              <a:t>Metrics relevant to network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Key challenges of 3GTest design – public tool to measure 3G network performance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7262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li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prelim.thmx</Template>
  <TotalTime>62546</TotalTime>
  <Words>9368</Words>
  <Application>Microsoft Macintosh PowerPoint</Application>
  <PresentationFormat>On-screen Show (4:3)</PresentationFormat>
  <Paragraphs>1400</Paragraphs>
  <Slides>142</Slides>
  <Notes>83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43" baseType="lpstr">
      <vt:lpstr>prelim</vt:lpstr>
      <vt:lpstr>Performance and Power Characterization of Cellular Networks and  Mobile Application Optimizations </vt:lpstr>
      <vt:lpstr>Smartphone Ecosystem</vt:lpstr>
      <vt:lpstr>Key Motivations</vt:lpstr>
      <vt:lpstr>Roadmap</vt:lpstr>
      <vt:lpstr>Roadmap</vt:lpstr>
      <vt:lpstr>Roadmap</vt:lpstr>
      <vt:lpstr>Roadmap</vt:lpstr>
      <vt:lpstr>Motivations</vt:lpstr>
      <vt:lpstr>LTE network topology of the studied carrier</vt:lpstr>
      <vt:lpstr>LTE network topology of the studied carrier</vt:lpstr>
      <vt:lpstr>Data set studied</vt:lpstr>
      <vt:lpstr>Highlight observations</vt:lpstr>
      <vt:lpstr>Breakdown of content type for all HTTP traffic based on content size</vt:lpstr>
      <vt:lpstr>Queueing delay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Prevalence of the slow-start problem</vt:lpstr>
      <vt:lpstr>Passive bandwidth estimation algorithm based on server-side traces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utilization by real applications in LTE</vt:lpstr>
      <vt:lpstr>Bandwidth estimation timeline for two sample large TCP flows </vt:lpstr>
      <vt:lpstr>LTE bandwidth variability, RTT and TCP performance</vt:lpstr>
      <vt:lpstr>Roadmap</vt:lpstr>
      <vt:lpstr>Roadmap</vt:lpstr>
      <vt:lpstr>Problem statement</vt:lpstr>
      <vt:lpstr>Roadmap</vt:lpstr>
      <vt:lpstr>Task 1</vt:lpstr>
      <vt:lpstr>Representativeness of 3GTest data</vt:lpstr>
      <vt:lpstr>Insights from 3GTest results</vt:lpstr>
      <vt:lpstr>Task 1</vt:lpstr>
      <vt:lpstr>LTE is new, requires exploration</vt:lpstr>
      <vt:lpstr>LTE Network characteristics</vt:lpstr>
      <vt:lpstr>LTE Network characteristics</vt:lpstr>
      <vt:lpstr>Downlink throughput</vt:lpstr>
      <vt:lpstr>Uplink throughput</vt:lpstr>
      <vt:lpstr>RTT</vt:lpstr>
      <vt:lpstr>Task 1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Tradeoffs of Ttail settings</vt:lpstr>
      <vt:lpstr>Power trace of RRC state transitions</vt:lpstr>
      <vt:lpstr>LTE power model Verizon </vt:lpstr>
      <vt:lpstr>LTE consumes more instant power than 3G/WiFi in the high-power tail</vt:lpstr>
      <vt:lpstr>Power model for data transfer</vt:lpstr>
      <vt:lpstr>Power model for data transfer</vt:lpstr>
      <vt:lpstr>Energy per bit comparison</vt:lpstr>
      <vt:lpstr>Energy per bit comparison</vt:lpstr>
      <vt:lpstr>Energy consumption break down</vt:lpstr>
      <vt:lpstr>Energy consumption break down</vt:lpstr>
      <vt:lpstr>Task 1</vt:lpstr>
      <vt:lpstr>Smartphone web browsing is complicated</vt:lpstr>
      <vt:lpstr>Simple website page load time break down</vt:lpstr>
      <vt:lpstr>Content-rich website page load time break down</vt:lpstr>
      <vt:lpstr>JavaScript execution comparison (2012)</vt:lpstr>
      <vt:lpstr>Lessons from application performance study</vt:lpstr>
      <vt:lpstr>App case study in LTE networks</vt:lpstr>
      <vt:lpstr>App case study in LTE networks</vt:lpstr>
      <vt:lpstr>Roadmap</vt:lpstr>
      <vt:lpstr>Task 2</vt:lpstr>
      <vt:lpstr>Screen-off traffic characterization: an interesting yet unexplored topic</vt:lpstr>
      <vt:lpstr>Screen-off traffic characterization: an interesting yet unexplored topic</vt:lpstr>
      <vt:lpstr>Breakdown of packet count based on screen status</vt:lpstr>
      <vt:lpstr>Breakdown of packet count based on screen status</vt:lpstr>
      <vt:lpstr>Screen-on and screen-off traffic comparison</vt:lpstr>
      <vt:lpstr>Does screen-off traffic matter for radio resource and energy?</vt:lpstr>
      <vt:lpstr>Screen-aware traffic optimization</vt:lpstr>
      <vt:lpstr>Case study: screen-aware fast dormancy</vt:lpstr>
      <vt:lpstr>Case study: screen-aware fast dormancy</vt:lpstr>
      <vt:lpstr>Summary</vt:lpstr>
      <vt:lpstr>Task 2</vt:lpstr>
      <vt:lpstr>RadioProphet: Intelligent Radio Resource Deallocation for Cellular Networks </vt:lpstr>
      <vt:lpstr>Example feature selection – TCP flags</vt:lpstr>
      <vt:lpstr>Initial evaluation</vt:lpstr>
      <vt:lpstr>Roadmap</vt:lpstr>
      <vt:lpstr>Task 3</vt:lpstr>
      <vt:lpstr>Bandwidth estimation in cellular networks</vt:lpstr>
      <vt:lpstr>Questions to explore</vt:lpstr>
      <vt:lpstr>Network efficiency of existing mobile applications</vt:lpstr>
      <vt:lpstr>Task 3</vt:lpstr>
      <vt:lpstr>Improving TCP/HTTP for cellular networks</vt:lpstr>
      <vt:lpstr>Thank you!  &amp;&amp;  Happy Holidays!</vt:lpstr>
      <vt:lpstr>Backup slides</vt:lpstr>
      <vt:lpstr>Smartphones are popular</vt:lpstr>
      <vt:lpstr>Smartphone shipments prediction on 2009</vt:lpstr>
      <vt:lpstr>Smartphone shipments booming</vt:lpstr>
      <vt:lpstr>Design of 3GTest</vt:lpstr>
      <vt:lpstr>Key challenges of 3GTest design – public tool to measure 3G network performance</vt:lpstr>
      <vt:lpstr>What information is most relevant for 3GTest? </vt:lpstr>
      <vt:lpstr>Throughput comparison</vt:lpstr>
      <vt:lpstr>RTT comparison</vt:lpstr>
      <vt:lpstr>Retransmission rate comparison</vt:lpstr>
      <vt:lpstr>Ping to the first hop</vt:lpstr>
      <vt:lpstr>Ping to end server</vt:lpstr>
      <vt:lpstr>Time of day effect on network performance</vt:lpstr>
      <vt:lpstr>JavaScript execution comparison (2009)</vt:lpstr>
      <vt:lpstr>Interesting questions about LTE</vt:lpstr>
      <vt:lpstr>RRC state transitions in LTE</vt:lpstr>
      <vt:lpstr>Discontinuous Reception (DRX):  micro-sleeps for energy saving</vt:lpstr>
      <vt:lpstr>DRX in LTE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DRX in RRC_CONNECTED</vt:lpstr>
      <vt:lpstr>One way delay and impact of packet size</vt:lpstr>
      <vt:lpstr>LTE power model Verizon </vt:lpstr>
      <vt:lpstr>LTE power model Verizon </vt:lpstr>
      <vt:lpstr>LTE power model Verizon </vt:lpstr>
      <vt:lpstr>LTE power model Verizon</vt:lpstr>
      <vt:lpstr>Power model for data transfer</vt:lpstr>
      <vt:lpstr>Energy per bit comparison</vt:lpstr>
      <vt:lpstr>LTE power model AT&amp;T (New Jersey)</vt:lpstr>
      <vt:lpstr>LTE power model AT&amp;T (Michigan)</vt:lpstr>
      <vt:lpstr>User trace based analysis</vt:lpstr>
      <vt:lpstr>Comparing total energy of all user traces via simulation in LTE/3G/WiFi</vt:lpstr>
      <vt:lpstr>Design tradeoff in smartphone measurement</vt:lpstr>
      <vt:lpstr>Key challenges of web performance analysis</vt:lpstr>
      <vt:lpstr>How to isolate impact of individual factor?</vt:lpstr>
      <vt:lpstr>How to identify performance bottlenecks?</vt:lpstr>
      <vt:lpstr>Controlled experiment setup</vt:lpstr>
      <vt:lpstr>Data set studied</vt:lpstr>
      <vt:lpstr>Definition of a “burst”</vt:lpstr>
      <vt:lpstr>Radio Resource Control (RRC)  state machine</vt:lpstr>
      <vt:lpstr>How does traffic pattern affect energy and radio resource?</vt:lpstr>
      <vt:lpstr>Top screen-off applications based on packet count</vt:lpstr>
      <vt:lpstr>Energy impact of top screen-off applications</vt:lpstr>
      <vt:lpstr>Energy impact of top screen-off applications</vt:lpstr>
      <vt:lpstr>Energy impact of top screen-off applications</vt:lpstr>
      <vt:lpstr>Object bundling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and Power Characteristics of 4G LTE Networks</dc:title>
  <dc:creator>Junxian Huang</dc:creator>
  <cp:lastModifiedBy>Junxian Huang</cp:lastModifiedBy>
  <cp:revision>1962</cp:revision>
  <dcterms:created xsi:type="dcterms:W3CDTF">2012-01-10T20:28:26Z</dcterms:created>
  <dcterms:modified xsi:type="dcterms:W3CDTF">2013-04-17T05:00:04Z</dcterms:modified>
</cp:coreProperties>
</file>